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7" r:id="rId1"/>
  </p:sldMasterIdLst>
  <p:notesMasterIdLst>
    <p:notesMasterId r:id="rId28"/>
  </p:notesMasterIdLst>
  <p:sldIdLst>
    <p:sldId id="347" r:id="rId2"/>
    <p:sldId id="837" r:id="rId3"/>
    <p:sldId id="1187" r:id="rId4"/>
    <p:sldId id="1140" r:id="rId5"/>
    <p:sldId id="1168" r:id="rId6"/>
    <p:sldId id="1144" r:id="rId7"/>
    <p:sldId id="1145" r:id="rId8"/>
    <p:sldId id="1164" r:id="rId9"/>
    <p:sldId id="1096" r:id="rId10"/>
    <p:sldId id="1136" r:id="rId11"/>
    <p:sldId id="1157" r:id="rId12"/>
    <p:sldId id="943" r:id="rId13"/>
    <p:sldId id="339" r:id="rId14"/>
    <p:sldId id="1178" r:id="rId15"/>
    <p:sldId id="1176" r:id="rId16"/>
    <p:sldId id="336" r:id="rId17"/>
    <p:sldId id="1132" r:id="rId18"/>
    <p:sldId id="1184" r:id="rId19"/>
    <p:sldId id="1078" r:id="rId20"/>
    <p:sldId id="1133" r:id="rId21"/>
    <p:sldId id="1155" r:id="rId22"/>
    <p:sldId id="1173" r:id="rId23"/>
    <p:sldId id="1185" r:id="rId24"/>
    <p:sldId id="1186" r:id="rId25"/>
    <p:sldId id="1158" r:id="rId26"/>
    <p:sldId id="115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D84B61-E749-4A05-B029-6534E5728C38}">
          <p14:sldIdLst>
            <p14:sldId id="347"/>
            <p14:sldId id="837"/>
            <p14:sldId id="1187"/>
            <p14:sldId id="1140"/>
            <p14:sldId id="1168"/>
            <p14:sldId id="1144"/>
            <p14:sldId id="1145"/>
            <p14:sldId id="1164"/>
            <p14:sldId id="1096"/>
            <p14:sldId id="1136"/>
            <p14:sldId id="1157"/>
            <p14:sldId id="943"/>
            <p14:sldId id="339"/>
            <p14:sldId id="1178"/>
            <p14:sldId id="1176"/>
            <p14:sldId id="336"/>
            <p14:sldId id="1132"/>
            <p14:sldId id="1184"/>
            <p14:sldId id="1078"/>
            <p14:sldId id="1133"/>
            <p14:sldId id="1155"/>
            <p14:sldId id="1173"/>
            <p14:sldId id="1185"/>
            <p14:sldId id="1186"/>
            <p14:sldId id="1158"/>
            <p14:sldId id="11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6296" autoAdjust="0"/>
  </p:normalViewPr>
  <p:slideViewPr>
    <p:cSldViewPr>
      <p:cViewPr>
        <p:scale>
          <a:sx n="114" d="100"/>
          <a:sy n="114" d="100"/>
        </p:scale>
        <p:origin x="1248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6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705E57-71B3-4EBB-AA19-18325143E33A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BD4B94-811D-41F6-A4CA-256190C52202}">
      <dgm:prSet/>
      <dgm:spPr/>
      <dgm:t>
        <a:bodyPr/>
        <a:lstStyle/>
        <a:p>
          <a:r>
            <a:rPr lang="mn-MN"/>
            <a:t>Монгол улсад жилд УХХХ-тай НИЙТ 180-230 өвчтөнд хосолсон туяа эмчилгээ хийгдэж байна</a:t>
          </a:r>
          <a:endParaRPr lang="en-US"/>
        </a:p>
      </dgm:t>
    </dgm:pt>
    <dgm:pt modelId="{79F51925-FEB6-47E8-B7B5-C0AAC4DD9728}" type="parTrans" cxnId="{13932062-0023-4CC9-AFF9-220513BE4F53}">
      <dgm:prSet/>
      <dgm:spPr/>
      <dgm:t>
        <a:bodyPr/>
        <a:lstStyle/>
        <a:p>
          <a:endParaRPr lang="en-US"/>
        </a:p>
      </dgm:t>
    </dgm:pt>
    <dgm:pt modelId="{622BE7E9-00CD-4E6C-91F9-8688410C61FD}" type="sibTrans" cxnId="{13932062-0023-4CC9-AFF9-220513BE4F53}">
      <dgm:prSet/>
      <dgm:spPr/>
      <dgm:t>
        <a:bodyPr/>
        <a:lstStyle/>
        <a:p>
          <a:endParaRPr lang="en-US"/>
        </a:p>
      </dgm:t>
    </dgm:pt>
    <dgm:pt modelId="{7A016B48-68B5-490A-910B-BDF9528E252C}">
      <dgm:prSet/>
      <dgm:spPr/>
      <dgm:t>
        <a:bodyPr/>
        <a:lstStyle/>
        <a:p>
          <a:r>
            <a:rPr lang="mn-MN"/>
            <a:t>УХХХ-ын мэс засал хийх боломжгүй хожуу үе шатанд туяа эмчилгээний зайнаас, умайн хөндийн дотор гэсэн 2 хэлбэрээр хавсарч эмчилдэг</a:t>
          </a:r>
          <a:endParaRPr lang="en-US"/>
        </a:p>
      </dgm:t>
    </dgm:pt>
    <dgm:pt modelId="{B3E442DB-ADA0-4E9B-980D-CB70F85A4EDF}" type="parTrans" cxnId="{16788155-BB85-46C3-936B-A291EE8575D3}">
      <dgm:prSet/>
      <dgm:spPr/>
      <dgm:t>
        <a:bodyPr/>
        <a:lstStyle/>
        <a:p>
          <a:endParaRPr lang="en-US"/>
        </a:p>
      </dgm:t>
    </dgm:pt>
    <dgm:pt modelId="{13CC0256-31CE-4383-B935-AFE012474FE7}" type="sibTrans" cxnId="{16788155-BB85-46C3-936B-A291EE8575D3}">
      <dgm:prSet/>
      <dgm:spPr/>
      <dgm:t>
        <a:bodyPr/>
        <a:lstStyle/>
        <a:p>
          <a:endParaRPr lang="en-US"/>
        </a:p>
      </dgm:t>
    </dgm:pt>
    <dgm:pt modelId="{74498F63-0829-4126-BBA9-DB482B85CFBC}">
      <dgm:prSet/>
      <dgm:spPr/>
      <dgm:t>
        <a:bodyPr/>
        <a:lstStyle/>
        <a:p>
          <a:r>
            <a:rPr lang="mn-MN"/>
            <a:t>ХСҮТ-д </a:t>
          </a:r>
          <a:r>
            <a:rPr lang="en-US"/>
            <a:t>2008 онд зайн туяа эмчилгээний </a:t>
          </a:r>
          <a:r>
            <a:rPr lang="mn-MN"/>
            <a:t>ГУРВАН хэмжээст арга нэвтэрсэн</a:t>
          </a:r>
          <a:endParaRPr lang="en-US"/>
        </a:p>
      </dgm:t>
    </dgm:pt>
    <dgm:pt modelId="{13856871-E405-4328-89FF-617DF1E1432C}" type="parTrans" cxnId="{1D37AE46-2855-42C7-BA53-1FC195E2B046}">
      <dgm:prSet/>
      <dgm:spPr/>
      <dgm:t>
        <a:bodyPr/>
        <a:lstStyle/>
        <a:p>
          <a:endParaRPr lang="en-US"/>
        </a:p>
      </dgm:t>
    </dgm:pt>
    <dgm:pt modelId="{C8BEE67B-7C39-442E-9CEA-E8FC60D53D67}" type="sibTrans" cxnId="{1D37AE46-2855-42C7-BA53-1FC195E2B046}">
      <dgm:prSet/>
      <dgm:spPr/>
      <dgm:t>
        <a:bodyPr/>
        <a:lstStyle/>
        <a:p>
          <a:endParaRPr lang="en-US"/>
        </a:p>
      </dgm:t>
    </dgm:pt>
    <dgm:pt modelId="{0DB5CD01-50CF-424E-ACA8-32AE044EF806}">
      <dgm:prSet/>
      <dgm:spPr/>
      <dgm:t>
        <a:bodyPr/>
        <a:lstStyle/>
        <a:p>
          <a:r>
            <a:rPr lang="mn-MN"/>
            <a:t>2019 онд зайн туяа эмчилгээнд шугаман хурдасгуур аппарат нэвтэрснээр гурван хэмжээст конформаль аргаар хийх болсон</a:t>
          </a:r>
          <a:endParaRPr lang="en-US"/>
        </a:p>
      </dgm:t>
    </dgm:pt>
    <dgm:pt modelId="{8271DD8C-FFCD-458C-8170-FE3F9489FC0C}" type="parTrans" cxnId="{39B8B28F-4ADC-4E43-9551-00165459D772}">
      <dgm:prSet/>
      <dgm:spPr/>
      <dgm:t>
        <a:bodyPr/>
        <a:lstStyle/>
        <a:p>
          <a:endParaRPr lang="en-US"/>
        </a:p>
      </dgm:t>
    </dgm:pt>
    <dgm:pt modelId="{B6138C32-9361-46BB-9C82-93621D9113FF}" type="sibTrans" cxnId="{39B8B28F-4ADC-4E43-9551-00165459D772}">
      <dgm:prSet/>
      <dgm:spPr/>
      <dgm:t>
        <a:bodyPr/>
        <a:lstStyle/>
        <a:p>
          <a:endParaRPr lang="en-US"/>
        </a:p>
      </dgm:t>
    </dgm:pt>
    <dgm:pt modelId="{C1D4EEA8-3DF5-4FA9-8763-B5DCF59FFD3D}">
      <dgm:prSet/>
      <dgm:spPr/>
      <dgm:t>
        <a:bodyPr/>
        <a:lstStyle/>
        <a:p>
          <a:r>
            <a:rPr lang="mn-MN"/>
            <a:t>2010 оноос туяа эмчилгээг химийн эмчилгээтэй хавсрах  эмчилгээ нь ХСҮТ-н эмчилгээний стандарт болсон</a:t>
          </a:r>
          <a:endParaRPr lang="en-US"/>
        </a:p>
      </dgm:t>
    </dgm:pt>
    <dgm:pt modelId="{32E46224-2914-4C99-B02D-236E9AABABD4}" type="parTrans" cxnId="{F2E246CD-D1B8-4D73-A4A6-B715B19B3D66}">
      <dgm:prSet/>
      <dgm:spPr/>
      <dgm:t>
        <a:bodyPr/>
        <a:lstStyle/>
        <a:p>
          <a:endParaRPr lang="en-US"/>
        </a:p>
      </dgm:t>
    </dgm:pt>
    <dgm:pt modelId="{4544655F-F51D-437D-A46C-5369CE5BD4EC}" type="sibTrans" cxnId="{F2E246CD-D1B8-4D73-A4A6-B715B19B3D66}">
      <dgm:prSet/>
      <dgm:spPr/>
      <dgm:t>
        <a:bodyPr/>
        <a:lstStyle/>
        <a:p>
          <a:endParaRPr lang="en-US"/>
        </a:p>
      </dgm:t>
    </dgm:pt>
    <dgm:pt modelId="{3AE0696A-3DB5-46FA-A718-C6EB5148621C}">
      <dgm:prSet/>
      <dgm:spPr/>
      <dgm:t>
        <a:bodyPr/>
        <a:lstStyle/>
        <a:p>
          <a:r>
            <a:rPr lang="mn-MN"/>
            <a:t>ХСҮТ-д 2010 оноос хойш дотуур туяа эмчилгээг Манчейстер технолог буюу рентген ортогональ зурагт үндэслэсэн хоёр хэмжээст аргаар хийж, эхэлсэн (Уламжлалт арга)</a:t>
          </a:r>
          <a:endParaRPr lang="en-US"/>
        </a:p>
      </dgm:t>
    </dgm:pt>
    <dgm:pt modelId="{6091C2BE-855E-4D42-934F-0873ED573913}" type="parTrans" cxnId="{EA9527D7-F617-44DD-A251-198EFE18542C}">
      <dgm:prSet/>
      <dgm:spPr/>
      <dgm:t>
        <a:bodyPr/>
        <a:lstStyle/>
        <a:p>
          <a:endParaRPr lang="en-US"/>
        </a:p>
      </dgm:t>
    </dgm:pt>
    <dgm:pt modelId="{93BF4F83-FC67-4094-936A-AC6374E53BD2}" type="sibTrans" cxnId="{EA9527D7-F617-44DD-A251-198EFE18542C}">
      <dgm:prSet/>
      <dgm:spPr/>
      <dgm:t>
        <a:bodyPr/>
        <a:lstStyle/>
        <a:p>
          <a:endParaRPr lang="en-US"/>
        </a:p>
      </dgm:t>
    </dgm:pt>
    <dgm:pt modelId="{CF9DCD8E-3F5C-4B85-9DE8-C4B8E7388C6C}">
      <dgm:prSet/>
      <dgm:spPr/>
      <dgm:t>
        <a:bodyPr/>
        <a:lstStyle/>
        <a:p>
          <a:r>
            <a:rPr lang="mn-MN"/>
            <a:t>2019 оноос дотуур туяа эмчилгээний КТ-ИЙн ГУРВАН хэмжээст дүрсЛэЛд суурилсан арга нэвтрэн, эмчилгээний цацрагийн тунг хавдрын эзлэхүүнд нь тооцоолж, эмчилдэг болсноор технологийн дэвшил хийгдсэн</a:t>
          </a:r>
          <a:endParaRPr lang="en-US"/>
        </a:p>
      </dgm:t>
    </dgm:pt>
    <dgm:pt modelId="{9982E2E4-4040-45AA-B1B4-C143A65E18C4}" type="parTrans" cxnId="{0724D467-FBF9-435E-90C1-A63FB0FDC6D9}">
      <dgm:prSet/>
      <dgm:spPr/>
      <dgm:t>
        <a:bodyPr/>
        <a:lstStyle/>
        <a:p>
          <a:endParaRPr lang="en-US"/>
        </a:p>
      </dgm:t>
    </dgm:pt>
    <dgm:pt modelId="{8FDDFF19-8A56-425E-8E52-1D560FBF47A6}" type="sibTrans" cxnId="{0724D467-FBF9-435E-90C1-A63FB0FDC6D9}">
      <dgm:prSet/>
      <dgm:spPr/>
      <dgm:t>
        <a:bodyPr/>
        <a:lstStyle/>
        <a:p>
          <a:endParaRPr lang="en-US"/>
        </a:p>
      </dgm:t>
    </dgm:pt>
    <dgm:pt modelId="{55450D2D-AFBF-4E26-81B5-5BC39C5F75FB}" type="pres">
      <dgm:prSet presAssocID="{A4705E57-71B3-4EBB-AA19-18325143E33A}" presName="diagram" presStyleCnt="0">
        <dgm:presLayoutVars>
          <dgm:dir/>
          <dgm:resizeHandles val="exact"/>
        </dgm:presLayoutVars>
      </dgm:prSet>
      <dgm:spPr/>
    </dgm:pt>
    <dgm:pt modelId="{069D73D4-40B0-4114-A1BF-EFBBE3C57603}" type="pres">
      <dgm:prSet presAssocID="{E0BD4B94-811D-41F6-A4CA-256190C52202}" presName="node" presStyleLbl="node1" presStyleIdx="0" presStyleCnt="7">
        <dgm:presLayoutVars>
          <dgm:bulletEnabled val="1"/>
        </dgm:presLayoutVars>
      </dgm:prSet>
      <dgm:spPr/>
    </dgm:pt>
    <dgm:pt modelId="{3346D94C-758C-43E3-A6C3-5843361723E4}" type="pres">
      <dgm:prSet presAssocID="{622BE7E9-00CD-4E6C-91F9-8688410C61FD}" presName="sibTrans" presStyleCnt="0"/>
      <dgm:spPr/>
    </dgm:pt>
    <dgm:pt modelId="{D73246FC-C4E0-4F1B-89A6-4CE526B370A4}" type="pres">
      <dgm:prSet presAssocID="{7A016B48-68B5-490A-910B-BDF9528E252C}" presName="node" presStyleLbl="node1" presStyleIdx="1" presStyleCnt="7">
        <dgm:presLayoutVars>
          <dgm:bulletEnabled val="1"/>
        </dgm:presLayoutVars>
      </dgm:prSet>
      <dgm:spPr/>
    </dgm:pt>
    <dgm:pt modelId="{B7267B3E-BF57-43DA-88CD-E9DFD7F3FE25}" type="pres">
      <dgm:prSet presAssocID="{13CC0256-31CE-4383-B935-AFE012474FE7}" presName="sibTrans" presStyleCnt="0"/>
      <dgm:spPr/>
    </dgm:pt>
    <dgm:pt modelId="{54536409-6082-4C34-B08A-19DFA7B7F04F}" type="pres">
      <dgm:prSet presAssocID="{74498F63-0829-4126-BBA9-DB482B85CFBC}" presName="node" presStyleLbl="node1" presStyleIdx="2" presStyleCnt="7">
        <dgm:presLayoutVars>
          <dgm:bulletEnabled val="1"/>
        </dgm:presLayoutVars>
      </dgm:prSet>
      <dgm:spPr/>
    </dgm:pt>
    <dgm:pt modelId="{20980BE5-39A9-4AFB-97D7-F81A37C0F76D}" type="pres">
      <dgm:prSet presAssocID="{C8BEE67B-7C39-442E-9CEA-E8FC60D53D67}" presName="sibTrans" presStyleCnt="0"/>
      <dgm:spPr/>
    </dgm:pt>
    <dgm:pt modelId="{22C537AA-8AFF-4414-9186-13941B686491}" type="pres">
      <dgm:prSet presAssocID="{0DB5CD01-50CF-424E-ACA8-32AE044EF806}" presName="node" presStyleLbl="node1" presStyleIdx="3" presStyleCnt="7">
        <dgm:presLayoutVars>
          <dgm:bulletEnabled val="1"/>
        </dgm:presLayoutVars>
      </dgm:prSet>
      <dgm:spPr/>
    </dgm:pt>
    <dgm:pt modelId="{3B0D3A04-8C81-43CC-B99D-6AD912FAFC9D}" type="pres">
      <dgm:prSet presAssocID="{B6138C32-9361-46BB-9C82-93621D9113FF}" presName="sibTrans" presStyleCnt="0"/>
      <dgm:spPr/>
    </dgm:pt>
    <dgm:pt modelId="{34B0445D-6E69-4B71-A496-0475D72BAA12}" type="pres">
      <dgm:prSet presAssocID="{C1D4EEA8-3DF5-4FA9-8763-B5DCF59FFD3D}" presName="node" presStyleLbl="node1" presStyleIdx="4" presStyleCnt="7">
        <dgm:presLayoutVars>
          <dgm:bulletEnabled val="1"/>
        </dgm:presLayoutVars>
      </dgm:prSet>
      <dgm:spPr/>
    </dgm:pt>
    <dgm:pt modelId="{37649700-C2DB-401A-A9F1-72313E1108C4}" type="pres">
      <dgm:prSet presAssocID="{4544655F-F51D-437D-A46C-5369CE5BD4EC}" presName="sibTrans" presStyleCnt="0"/>
      <dgm:spPr/>
    </dgm:pt>
    <dgm:pt modelId="{7C544527-7DF9-42DC-AF9F-D289A2DEB22F}" type="pres">
      <dgm:prSet presAssocID="{3AE0696A-3DB5-46FA-A718-C6EB5148621C}" presName="node" presStyleLbl="node1" presStyleIdx="5" presStyleCnt="7">
        <dgm:presLayoutVars>
          <dgm:bulletEnabled val="1"/>
        </dgm:presLayoutVars>
      </dgm:prSet>
      <dgm:spPr/>
    </dgm:pt>
    <dgm:pt modelId="{2A7CAC36-1541-4008-AA78-52844B9D668E}" type="pres">
      <dgm:prSet presAssocID="{93BF4F83-FC67-4094-936A-AC6374E53BD2}" presName="sibTrans" presStyleCnt="0"/>
      <dgm:spPr/>
    </dgm:pt>
    <dgm:pt modelId="{AA199E15-9628-4373-AB46-CD4D0C884DE7}" type="pres">
      <dgm:prSet presAssocID="{CF9DCD8E-3F5C-4B85-9DE8-C4B8E7388C6C}" presName="node" presStyleLbl="node1" presStyleIdx="6" presStyleCnt="7">
        <dgm:presLayoutVars>
          <dgm:bulletEnabled val="1"/>
        </dgm:presLayoutVars>
      </dgm:prSet>
      <dgm:spPr/>
    </dgm:pt>
  </dgm:ptLst>
  <dgm:cxnLst>
    <dgm:cxn modelId="{13932062-0023-4CC9-AFF9-220513BE4F53}" srcId="{A4705E57-71B3-4EBB-AA19-18325143E33A}" destId="{E0BD4B94-811D-41F6-A4CA-256190C52202}" srcOrd="0" destOrd="0" parTransId="{79F51925-FEB6-47E8-B7B5-C0AAC4DD9728}" sibTransId="{622BE7E9-00CD-4E6C-91F9-8688410C61FD}"/>
    <dgm:cxn modelId="{1D37AE46-2855-42C7-BA53-1FC195E2B046}" srcId="{A4705E57-71B3-4EBB-AA19-18325143E33A}" destId="{74498F63-0829-4126-BBA9-DB482B85CFBC}" srcOrd="2" destOrd="0" parTransId="{13856871-E405-4328-89FF-617DF1E1432C}" sibTransId="{C8BEE67B-7C39-442E-9CEA-E8FC60D53D67}"/>
    <dgm:cxn modelId="{0724D467-FBF9-435E-90C1-A63FB0FDC6D9}" srcId="{A4705E57-71B3-4EBB-AA19-18325143E33A}" destId="{CF9DCD8E-3F5C-4B85-9DE8-C4B8E7388C6C}" srcOrd="6" destOrd="0" parTransId="{9982E2E4-4040-45AA-B1B4-C143A65E18C4}" sibTransId="{8FDDFF19-8A56-425E-8E52-1D560FBF47A6}"/>
    <dgm:cxn modelId="{3EE2CE71-0EF1-4775-96DA-2C92D626456F}" type="presOf" srcId="{7A016B48-68B5-490A-910B-BDF9528E252C}" destId="{D73246FC-C4E0-4F1B-89A6-4CE526B370A4}" srcOrd="0" destOrd="0" presId="urn:microsoft.com/office/officeart/2005/8/layout/default"/>
    <dgm:cxn modelId="{E1828075-9C8C-4AF4-991D-20CB3A35BDEF}" type="presOf" srcId="{CF9DCD8E-3F5C-4B85-9DE8-C4B8E7388C6C}" destId="{AA199E15-9628-4373-AB46-CD4D0C884DE7}" srcOrd="0" destOrd="0" presId="urn:microsoft.com/office/officeart/2005/8/layout/default"/>
    <dgm:cxn modelId="{16788155-BB85-46C3-936B-A291EE8575D3}" srcId="{A4705E57-71B3-4EBB-AA19-18325143E33A}" destId="{7A016B48-68B5-490A-910B-BDF9528E252C}" srcOrd="1" destOrd="0" parTransId="{B3E442DB-ADA0-4E9B-980D-CB70F85A4EDF}" sibTransId="{13CC0256-31CE-4383-B935-AFE012474FE7}"/>
    <dgm:cxn modelId="{39B8B28F-4ADC-4E43-9551-00165459D772}" srcId="{A4705E57-71B3-4EBB-AA19-18325143E33A}" destId="{0DB5CD01-50CF-424E-ACA8-32AE044EF806}" srcOrd="3" destOrd="0" parTransId="{8271DD8C-FFCD-458C-8170-FE3F9489FC0C}" sibTransId="{B6138C32-9361-46BB-9C82-93621D9113FF}"/>
    <dgm:cxn modelId="{1B8D9BAA-DDBD-467A-9EF4-8DB95448B556}" type="presOf" srcId="{74498F63-0829-4126-BBA9-DB482B85CFBC}" destId="{54536409-6082-4C34-B08A-19DFA7B7F04F}" srcOrd="0" destOrd="0" presId="urn:microsoft.com/office/officeart/2005/8/layout/default"/>
    <dgm:cxn modelId="{BE856EBE-85F1-405C-88DF-9945DFCB6D43}" type="presOf" srcId="{A4705E57-71B3-4EBB-AA19-18325143E33A}" destId="{55450D2D-AFBF-4E26-81B5-5BC39C5F75FB}" srcOrd="0" destOrd="0" presId="urn:microsoft.com/office/officeart/2005/8/layout/default"/>
    <dgm:cxn modelId="{926AB9C5-02B2-43E1-8837-08746F6E84FA}" type="presOf" srcId="{C1D4EEA8-3DF5-4FA9-8763-B5DCF59FFD3D}" destId="{34B0445D-6E69-4B71-A496-0475D72BAA12}" srcOrd="0" destOrd="0" presId="urn:microsoft.com/office/officeart/2005/8/layout/default"/>
    <dgm:cxn modelId="{F2E246CD-D1B8-4D73-A4A6-B715B19B3D66}" srcId="{A4705E57-71B3-4EBB-AA19-18325143E33A}" destId="{C1D4EEA8-3DF5-4FA9-8763-B5DCF59FFD3D}" srcOrd="4" destOrd="0" parTransId="{32E46224-2914-4C99-B02D-236E9AABABD4}" sibTransId="{4544655F-F51D-437D-A46C-5369CE5BD4EC}"/>
    <dgm:cxn modelId="{EA9527D7-F617-44DD-A251-198EFE18542C}" srcId="{A4705E57-71B3-4EBB-AA19-18325143E33A}" destId="{3AE0696A-3DB5-46FA-A718-C6EB5148621C}" srcOrd="5" destOrd="0" parTransId="{6091C2BE-855E-4D42-934F-0873ED573913}" sibTransId="{93BF4F83-FC67-4094-936A-AC6374E53BD2}"/>
    <dgm:cxn modelId="{0C3098DE-7EE1-4293-9770-F6AC19DEC844}" type="presOf" srcId="{E0BD4B94-811D-41F6-A4CA-256190C52202}" destId="{069D73D4-40B0-4114-A1BF-EFBBE3C57603}" srcOrd="0" destOrd="0" presId="urn:microsoft.com/office/officeart/2005/8/layout/default"/>
    <dgm:cxn modelId="{D9B937E3-EA91-450F-98F7-744E93AAE3F1}" type="presOf" srcId="{3AE0696A-3DB5-46FA-A718-C6EB5148621C}" destId="{7C544527-7DF9-42DC-AF9F-D289A2DEB22F}" srcOrd="0" destOrd="0" presId="urn:microsoft.com/office/officeart/2005/8/layout/default"/>
    <dgm:cxn modelId="{0BFF04FA-9603-456C-B3CB-77FB881CE54A}" type="presOf" srcId="{0DB5CD01-50CF-424E-ACA8-32AE044EF806}" destId="{22C537AA-8AFF-4414-9186-13941B686491}" srcOrd="0" destOrd="0" presId="urn:microsoft.com/office/officeart/2005/8/layout/default"/>
    <dgm:cxn modelId="{169F935F-55D4-49BE-9C56-6F34DBDF325C}" type="presParOf" srcId="{55450D2D-AFBF-4E26-81B5-5BC39C5F75FB}" destId="{069D73D4-40B0-4114-A1BF-EFBBE3C57603}" srcOrd="0" destOrd="0" presId="urn:microsoft.com/office/officeart/2005/8/layout/default"/>
    <dgm:cxn modelId="{BCCEBA15-2698-4BF8-BB3A-825C59A02E60}" type="presParOf" srcId="{55450D2D-AFBF-4E26-81B5-5BC39C5F75FB}" destId="{3346D94C-758C-43E3-A6C3-5843361723E4}" srcOrd="1" destOrd="0" presId="urn:microsoft.com/office/officeart/2005/8/layout/default"/>
    <dgm:cxn modelId="{8B0509C9-5F42-445B-9316-3174CACADC13}" type="presParOf" srcId="{55450D2D-AFBF-4E26-81B5-5BC39C5F75FB}" destId="{D73246FC-C4E0-4F1B-89A6-4CE526B370A4}" srcOrd="2" destOrd="0" presId="urn:microsoft.com/office/officeart/2005/8/layout/default"/>
    <dgm:cxn modelId="{652ADF26-070A-4263-836E-DF405FFABB61}" type="presParOf" srcId="{55450D2D-AFBF-4E26-81B5-5BC39C5F75FB}" destId="{B7267B3E-BF57-43DA-88CD-E9DFD7F3FE25}" srcOrd="3" destOrd="0" presId="urn:microsoft.com/office/officeart/2005/8/layout/default"/>
    <dgm:cxn modelId="{F93DB584-8E93-4CE6-8460-E76440E54306}" type="presParOf" srcId="{55450D2D-AFBF-4E26-81B5-5BC39C5F75FB}" destId="{54536409-6082-4C34-B08A-19DFA7B7F04F}" srcOrd="4" destOrd="0" presId="urn:microsoft.com/office/officeart/2005/8/layout/default"/>
    <dgm:cxn modelId="{DE463FFC-90CF-498D-9EB8-E9263B0F8236}" type="presParOf" srcId="{55450D2D-AFBF-4E26-81B5-5BC39C5F75FB}" destId="{20980BE5-39A9-4AFB-97D7-F81A37C0F76D}" srcOrd="5" destOrd="0" presId="urn:microsoft.com/office/officeart/2005/8/layout/default"/>
    <dgm:cxn modelId="{53EB2569-5B3B-4451-8369-C858B8D26684}" type="presParOf" srcId="{55450D2D-AFBF-4E26-81B5-5BC39C5F75FB}" destId="{22C537AA-8AFF-4414-9186-13941B686491}" srcOrd="6" destOrd="0" presId="urn:microsoft.com/office/officeart/2005/8/layout/default"/>
    <dgm:cxn modelId="{E51B4456-EB5B-4633-B78E-AEA97F119626}" type="presParOf" srcId="{55450D2D-AFBF-4E26-81B5-5BC39C5F75FB}" destId="{3B0D3A04-8C81-43CC-B99D-6AD912FAFC9D}" srcOrd="7" destOrd="0" presId="urn:microsoft.com/office/officeart/2005/8/layout/default"/>
    <dgm:cxn modelId="{AB5C151F-8613-4D46-9D1C-B01FB01DCFF9}" type="presParOf" srcId="{55450D2D-AFBF-4E26-81B5-5BC39C5F75FB}" destId="{34B0445D-6E69-4B71-A496-0475D72BAA12}" srcOrd="8" destOrd="0" presId="urn:microsoft.com/office/officeart/2005/8/layout/default"/>
    <dgm:cxn modelId="{D8131895-476E-44EB-852A-71ED96B2459A}" type="presParOf" srcId="{55450D2D-AFBF-4E26-81B5-5BC39C5F75FB}" destId="{37649700-C2DB-401A-A9F1-72313E1108C4}" srcOrd="9" destOrd="0" presId="urn:microsoft.com/office/officeart/2005/8/layout/default"/>
    <dgm:cxn modelId="{2AEDB02A-2A3F-4FBF-B83C-F26107C4D773}" type="presParOf" srcId="{55450D2D-AFBF-4E26-81B5-5BC39C5F75FB}" destId="{7C544527-7DF9-42DC-AF9F-D289A2DEB22F}" srcOrd="10" destOrd="0" presId="urn:microsoft.com/office/officeart/2005/8/layout/default"/>
    <dgm:cxn modelId="{3CE6F8A0-8113-47CF-9C84-BB245F86A0A6}" type="presParOf" srcId="{55450D2D-AFBF-4E26-81B5-5BC39C5F75FB}" destId="{2A7CAC36-1541-4008-AA78-52844B9D668E}" srcOrd="11" destOrd="0" presId="urn:microsoft.com/office/officeart/2005/8/layout/default"/>
    <dgm:cxn modelId="{D4FD048C-690B-4FE6-ADD3-8514826D0D97}" type="presParOf" srcId="{55450D2D-AFBF-4E26-81B5-5BC39C5F75FB}" destId="{AA199E15-9628-4373-AB46-CD4D0C884DE7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D73D4-40B0-4114-A1BF-EFBBE3C57603}">
      <dsp:nvSpPr>
        <dsp:cNvPr id="0" name=""/>
        <dsp:cNvSpPr/>
      </dsp:nvSpPr>
      <dsp:spPr>
        <a:xfrm>
          <a:off x="447614" y="306"/>
          <a:ext cx="1826663" cy="109599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n-MN" sz="800" kern="1200"/>
            <a:t>Монгол улсад жилд УХХХ-тай НИЙТ 180-230 өвчтөнд хосолсон туяа эмчилгээ хийгдэж байна</a:t>
          </a:r>
          <a:endParaRPr lang="en-US" sz="800" kern="1200"/>
        </a:p>
      </dsp:txBody>
      <dsp:txXfrm>
        <a:off x="447614" y="306"/>
        <a:ext cx="1826663" cy="1095998"/>
      </dsp:txXfrm>
    </dsp:sp>
    <dsp:sp modelId="{D73246FC-C4E0-4F1B-89A6-4CE526B370A4}">
      <dsp:nvSpPr>
        <dsp:cNvPr id="0" name=""/>
        <dsp:cNvSpPr/>
      </dsp:nvSpPr>
      <dsp:spPr>
        <a:xfrm>
          <a:off x="2456944" y="306"/>
          <a:ext cx="1826663" cy="109599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n-MN" sz="800" kern="1200"/>
            <a:t>УХХХ-ын мэс засал хийх боломжгүй хожуу үе шатанд туяа эмчилгээний зайнаас, умайн хөндийн дотор гэсэн 2 хэлбэрээр хавсарч эмчилдэг</a:t>
          </a:r>
          <a:endParaRPr lang="en-US" sz="800" kern="1200"/>
        </a:p>
      </dsp:txBody>
      <dsp:txXfrm>
        <a:off x="2456944" y="306"/>
        <a:ext cx="1826663" cy="1095998"/>
      </dsp:txXfrm>
    </dsp:sp>
    <dsp:sp modelId="{54536409-6082-4C34-B08A-19DFA7B7F04F}">
      <dsp:nvSpPr>
        <dsp:cNvPr id="0" name=""/>
        <dsp:cNvSpPr/>
      </dsp:nvSpPr>
      <dsp:spPr>
        <a:xfrm>
          <a:off x="4466274" y="306"/>
          <a:ext cx="1826663" cy="10959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n-MN" sz="800" kern="1200"/>
            <a:t>ХСҮТ-д </a:t>
          </a:r>
          <a:r>
            <a:rPr lang="en-US" sz="800" kern="1200"/>
            <a:t>2008 онд зайн туяа эмчилгээний </a:t>
          </a:r>
          <a:r>
            <a:rPr lang="mn-MN" sz="800" kern="1200"/>
            <a:t>ГУРВАН хэмжээст арга нэвтэрсэн</a:t>
          </a:r>
          <a:endParaRPr lang="en-US" sz="800" kern="1200"/>
        </a:p>
      </dsp:txBody>
      <dsp:txXfrm>
        <a:off x="4466274" y="306"/>
        <a:ext cx="1826663" cy="1095998"/>
      </dsp:txXfrm>
    </dsp:sp>
    <dsp:sp modelId="{22C537AA-8AFF-4414-9186-13941B686491}">
      <dsp:nvSpPr>
        <dsp:cNvPr id="0" name=""/>
        <dsp:cNvSpPr/>
      </dsp:nvSpPr>
      <dsp:spPr>
        <a:xfrm>
          <a:off x="447614" y="1278971"/>
          <a:ext cx="1826663" cy="109599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n-MN" sz="800" kern="1200"/>
            <a:t>2019 онд зайн туяа эмчилгээнд шугаман хурдасгуур аппарат нэвтэрснээр гурван хэмжээст конформаль аргаар хийх болсон</a:t>
          </a:r>
          <a:endParaRPr lang="en-US" sz="800" kern="1200"/>
        </a:p>
      </dsp:txBody>
      <dsp:txXfrm>
        <a:off x="447614" y="1278971"/>
        <a:ext cx="1826663" cy="1095998"/>
      </dsp:txXfrm>
    </dsp:sp>
    <dsp:sp modelId="{34B0445D-6E69-4B71-A496-0475D72BAA12}">
      <dsp:nvSpPr>
        <dsp:cNvPr id="0" name=""/>
        <dsp:cNvSpPr/>
      </dsp:nvSpPr>
      <dsp:spPr>
        <a:xfrm>
          <a:off x="2456944" y="1278971"/>
          <a:ext cx="1826663" cy="109599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n-MN" sz="800" kern="1200"/>
            <a:t>2010 оноос туяа эмчилгээг химийн эмчилгээтэй хавсрах  эмчилгээ нь ХСҮТ-н эмчилгээний стандарт болсон</a:t>
          </a:r>
          <a:endParaRPr lang="en-US" sz="800" kern="1200"/>
        </a:p>
      </dsp:txBody>
      <dsp:txXfrm>
        <a:off x="2456944" y="1278971"/>
        <a:ext cx="1826663" cy="1095998"/>
      </dsp:txXfrm>
    </dsp:sp>
    <dsp:sp modelId="{7C544527-7DF9-42DC-AF9F-D289A2DEB22F}">
      <dsp:nvSpPr>
        <dsp:cNvPr id="0" name=""/>
        <dsp:cNvSpPr/>
      </dsp:nvSpPr>
      <dsp:spPr>
        <a:xfrm>
          <a:off x="4466274" y="1278971"/>
          <a:ext cx="1826663" cy="109599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n-MN" sz="800" kern="1200"/>
            <a:t>ХСҮТ-д 2010 оноос хойш дотуур туяа эмчилгээг Манчейстер технолог буюу рентген ортогональ зурагт үндэслэсэн хоёр хэмжээст аргаар хийж, эхэлсэн (Уламжлалт арга)</a:t>
          </a:r>
          <a:endParaRPr lang="en-US" sz="800" kern="1200"/>
        </a:p>
      </dsp:txBody>
      <dsp:txXfrm>
        <a:off x="4466274" y="1278971"/>
        <a:ext cx="1826663" cy="1095998"/>
      </dsp:txXfrm>
    </dsp:sp>
    <dsp:sp modelId="{AA199E15-9628-4373-AB46-CD4D0C884DE7}">
      <dsp:nvSpPr>
        <dsp:cNvPr id="0" name=""/>
        <dsp:cNvSpPr/>
      </dsp:nvSpPr>
      <dsp:spPr>
        <a:xfrm>
          <a:off x="2456944" y="2557635"/>
          <a:ext cx="1826663" cy="109599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n-MN" sz="800" kern="1200"/>
            <a:t>2019 оноос дотуур туяа эмчилгээний КТ-ИЙн ГУРВАН хэмжээст дүрсЛэЛд суурилсан арга нэвтрэн, эмчилгээний цацрагийн тунг хавдрын эзлэхүүнд нь тооцоолж, эмчилдэг болсноор технологийн дэвшил хийгдсэн</a:t>
          </a:r>
          <a:endParaRPr lang="en-US" sz="800" kern="1200"/>
        </a:p>
      </dsp:txBody>
      <dsp:txXfrm>
        <a:off x="2456944" y="2557635"/>
        <a:ext cx="1826663" cy="1095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2B85F-58E3-4778-94EA-E12721CCD61F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B053F-4174-4C32-98E4-59988881DB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9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83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ja-JP" altLang="en-US" sz="1400" dirty="0">
              <a:latin typeface="Arial" charset="0"/>
            </a:endParaRPr>
          </a:p>
        </p:txBody>
      </p:sp>
      <p:sp>
        <p:nvSpPr>
          <p:cNvPr id="9830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3C57B8-07E8-4DFA-93E8-AFC271804FC9}" type="slidenum">
              <a:rPr lang="en-US" altLang="ja-JP" smtClean="0">
                <a:solidFill>
                  <a:srgbClr val="000000"/>
                </a:solidFill>
                <a:latin typeface="Arial" charset="0"/>
              </a:rPr>
              <a:pPr/>
              <a:t>2</a:t>
            </a:fld>
            <a:endParaRPr lang="en-US" altLang="ja-JP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68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83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ja-JP" altLang="en-US" sz="1400" dirty="0">
              <a:latin typeface="Arial" charset="0"/>
            </a:endParaRPr>
          </a:p>
        </p:txBody>
      </p:sp>
      <p:sp>
        <p:nvSpPr>
          <p:cNvPr id="9830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3C57B8-07E8-4DFA-93E8-AFC271804FC9}" type="slidenum">
              <a:rPr lang="en-US" altLang="ja-JP" smtClean="0">
                <a:solidFill>
                  <a:srgbClr val="000000"/>
                </a:solidFill>
                <a:latin typeface="Arial" charset="0"/>
              </a:rPr>
              <a:pPr/>
              <a:t>3</a:t>
            </a:fld>
            <a:endParaRPr lang="en-US" altLang="ja-JP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32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0035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ja-JP" altLang="en-US" sz="1400" dirty="0">
              <a:latin typeface="Arial" charset="0"/>
            </a:endParaRPr>
          </a:p>
        </p:txBody>
      </p:sp>
      <p:sp>
        <p:nvSpPr>
          <p:cNvPr id="10035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8D53C5-D021-4398-A824-FCE54F1C38B2}" type="slidenum">
              <a:rPr lang="en-US" altLang="ja-JP" smtClean="0">
                <a:solidFill>
                  <a:srgbClr val="000000"/>
                </a:solidFill>
                <a:latin typeface="Arial" charset="0"/>
              </a:rPr>
              <a:pPr/>
              <a:t>12</a:t>
            </a:fld>
            <a:endParaRPr lang="en-US" altLang="ja-JP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6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F0C34C-C35D-4AAD-BBEB-732ABEFBEDFE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788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1534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54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7180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72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5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83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5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8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2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0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0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7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9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04"/>
            <a:ext cx="1952272" cy="6853049"/>
            <a:chOff x="6627813" y="195650"/>
            <a:chExt cx="1952625" cy="5678101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65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496E4-E4D3-48AE-B91B-86F7693D7965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A036438-E501-470E-BA17-79A62449C7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1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9583" y="2201748"/>
            <a:ext cx="6002482" cy="1795017"/>
          </a:xfrm>
        </p:spPr>
        <p:txBody>
          <a:bodyPr>
            <a:noAutofit/>
          </a:bodyPr>
          <a:lstStyle/>
          <a:p>
            <a:pPr algn="r"/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mn-M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УМАЙН ХҮЗҮҮНИЙ ХОРТ ХАВДРЫН </a:t>
            </a:r>
            <a:br>
              <a:rPr lang="en-AU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mn-M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эзэлхүүн ба тунгийн харьцааг тооцож</a:t>
            </a:r>
            <a:br>
              <a:rPr lang="mn-M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mn-M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ДОТУУР ТУЯА ЭМЧИЛГЭЭгээр эмчлэх нь </a:t>
            </a:r>
            <a:b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mn-M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r="59928"/>
          <a:stretch/>
        </p:blipFill>
        <p:spPr>
          <a:xfrm>
            <a:off x="7467600" y="192256"/>
            <a:ext cx="1530183" cy="1334883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657600" y="3867166"/>
            <a:ext cx="4953000" cy="25613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mn-MN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mn-MN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ХСҮТ, Туяа эмчилгээний эмч Я.Эрдэнэуяа</a:t>
            </a:r>
          </a:p>
          <a:p>
            <a:pPr algn="r"/>
            <a:r>
              <a:rPr lang="az-Cyrl-AZ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АУ-ны доктор, профессор Д.Гончигсүрэн                          АУ-ны доктор, дэд профессор Д.Мөнхбаатар</a:t>
            </a:r>
            <a:br>
              <a:rPr lang="az-Cyrl-AZ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az-Cyrl-AZ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АУ-ны доктор, дэд профессор Ш.Энхтуяа                        АУ-ны доктор М.Минжмаа </a:t>
            </a:r>
          </a:p>
          <a:p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5966893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Улаанбаатар хот</a:t>
            </a:r>
          </a:p>
          <a:p>
            <a:pPr algn="ctr"/>
            <a:r>
              <a:rPr lang="mn-MN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2021 он</a:t>
            </a:r>
            <a:endParaRPr lang="en-US" sz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73006-EF6A-C441-922F-D9ABCA60A4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3" y="207135"/>
            <a:ext cx="2789492" cy="12985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801421-742F-934C-B87A-60EA8B042626}"/>
              </a:ext>
            </a:extLst>
          </p:cNvPr>
          <p:cNvSpPr/>
          <p:nvPr/>
        </p:nvSpPr>
        <p:spPr>
          <a:xfrm>
            <a:off x="4038600" y="76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n-M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АНАГААХЫН ШИНЖЛЭХ УХААНЫ ҮНДЭСНИЙ ИХ СУРГУУЛЬ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АНАГААХ УХААНЫ СУРГУУЛЬ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448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D800E7-6096-C645-B311-D100ECCD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479"/>
            <a:ext cx="8058150" cy="994172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ажлын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үндэслэл</a:t>
            </a:r>
            <a:b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УХХХ-ын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Зайн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</a:t>
            </a:r>
            <a:endParaRPr lang="en-US" sz="1800" dirty="0">
              <a:solidFill>
                <a:srgbClr val="00C1C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C:\Users\userAA\Desktop\IGBT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10457" t="14962" r="19668" b="48862"/>
          <a:stretch/>
        </p:blipFill>
        <p:spPr bwMode="auto">
          <a:xfrm>
            <a:off x="304800" y="3613064"/>
            <a:ext cx="4538831" cy="301633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867400" y="1443239"/>
            <a:ext cx="28453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/>
              <a:t>КТ-</a:t>
            </a:r>
            <a:r>
              <a:rPr lang="en-US" sz="1500" dirty="0" err="1"/>
              <a:t>ийн</a:t>
            </a:r>
            <a:r>
              <a:rPr lang="en-US" sz="1500" dirty="0"/>
              <a:t> </a:t>
            </a:r>
            <a:r>
              <a:rPr lang="en-US" sz="1500" dirty="0" err="1"/>
              <a:t>дүрс</a:t>
            </a:r>
            <a:r>
              <a:rPr lang="en-US" sz="1500" dirty="0"/>
              <a:t> </a:t>
            </a:r>
            <a:r>
              <a:rPr lang="en-US" sz="1500" dirty="0" err="1"/>
              <a:t>зурган</a:t>
            </a:r>
            <a:r>
              <a:rPr lang="en-US" sz="1500" dirty="0"/>
              <a:t> </a:t>
            </a:r>
            <a:r>
              <a:rPr lang="en-US" sz="1500" dirty="0" err="1"/>
              <a:t>дээр</a:t>
            </a:r>
            <a:r>
              <a:rPr lang="en-US" sz="1500" dirty="0"/>
              <a:t> </a:t>
            </a:r>
            <a:r>
              <a:rPr lang="en-US" sz="1500" dirty="0" err="1"/>
              <a:t>хамруулах</a:t>
            </a:r>
            <a:r>
              <a:rPr lang="en-US" sz="1500" dirty="0"/>
              <a:t> </a:t>
            </a:r>
            <a:r>
              <a:rPr lang="en-US" sz="1500" dirty="0" err="1"/>
              <a:t>болон</a:t>
            </a:r>
            <a:r>
              <a:rPr lang="en-US" sz="1500" dirty="0"/>
              <a:t> </a:t>
            </a:r>
            <a:r>
              <a:rPr lang="en-US" sz="1500" dirty="0" err="1"/>
              <a:t>хамгаалах</a:t>
            </a:r>
            <a:r>
              <a:rPr lang="en-US" sz="1500" dirty="0"/>
              <a:t> </a:t>
            </a:r>
            <a:r>
              <a:rPr lang="en-US" sz="1500" dirty="0" err="1"/>
              <a:t>бүтцүүдийг</a:t>
            </a:r>
            <a:r>
              <a:rPr lang="en-US" sz="1500" dirty="0"/>
              <a:t> </a:t>
            </a:r>
            <a:r>
              <a:rPr lang="en-US" sz="1500" dirty="0" err="1"/>
              <a:t>гурван</a:t>
            </a:r>
            <a:r>
              <a:rPr lang="en-US" sz="1500" dirty="0"/>
              <a:t> </a:t>
            </a:r>
            <a:r>
              <a:rPr lang="en-US" sz="1500" dirty="0" err="1"/>
              <a:t>хэмжээсээр</a:t>
            </a:r>
            <a:r>
              <a:rPr lang="en-US" sz="1500" dirty="0"/>
              <a:t> (</a:t>
            </a:r>
            <a:r>
              <a:rPr lang="mn-MN" sz="1500" dirty="0"/>
              <a:t>Анхдагч хавдар, бага аарцгийн орчны тунгалгийн   булчирхай, давсаг, шулуун гэдэс гм</a:t>
            </a:r>
            <a:r>
              <a:rPr lang="en-US" sz="1500" dirty="0"/>
              <a:t>)</a:t>
            </a:r>
            <a:endParaRPr lang="mn-MN" sz="1500" dirty="0"/>
          </a:p>
          <a:p>
            <a:pPr algn="just"/>
            <a:r>
              <a:rPr lang="en-US" sz="1500" dirty="0" err="1"/>
              <a:t>тодорхойлно</a:t>
            </a:r>
            <a:r>
              <a:rPr lang="en-US" sz="1500" dirty="0"/>
              <a:t>.</a:t>
            </a:r>
          </a:p>
          <a:p>
            <a:pPr algn="just"/>
            <a:endParaRPr lang="en-US" sz="1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71A12F-DB09-EF4A-B072-D57A594D4A00}"/>
              </a:ext>
            </a:extLst>
          </p:cNvPr>
          <p:cNvSpPr/>
          <p:nvPr/>
        </p:nvSpPr>
        <p:spPr>
          <a:xfrm>
            <a:off x="177800" y="1556408"/>
            <a:ext cx="59007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n-MN" dirty="0"/>
              <a:t>Хүний биеийн гаднаас тусгай тоног төхөөрөмжийн тусламжтайгаар өндөр энергитэй иончлогдсон цацраг туяаг ашиглан хортой хавдар, түүний эргэн тойрондоо нэвчиж, урган гэмтээсэн хэсгүүдийг эмчилдэг хавдрын эсрэг өвөрмөц эмчилгээ  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D18E6E48-3F0C-664E-8484-BDBEFC677006}"/>
              </a:ext>
            </a:extLst>
          </p:cNvPr>
          <p:cNvSpPr txBox="1">
            <a:spLocks/>
          </p:cNvSpPr>
          <p:nvPr/>
        </p:nvSpPr>
        <p:spPr>
          <a:xfrm>
            <a:off x="381000" y="3048000"/>
            <a:ext cx="4419600" cy="46628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50" b="1" dirty="0">
                <a:solidFill>
                  <a:srgbClr val="00B050"/>
                </a:solidFill>
              </a:rPr>
              <a:t>Зайн </a:t>
            </a:r>
            <a:r>
              <a:rPr lang="en-US" sz="1350" b="1" dirty="0" err="1">
                <a:solidFill>
                  <a:srgbClr val="00B050"/>
                </a:solidFill>
              </a:rPr>
              <a:t>туяа</a:t>
            </a:r>
            <a:r>
              <a:rPr lang="en-US" sz="1350" b="1" dirty="0">
                <a:solidFill>
                  <a:srgbClr val="00B050"/>
                </a:solidFill>
              </a:rPr>
              <a:t> </a:t>
            </a:r>
            <a:r>
              <a:rPr lang="en-US" sz="1350" b="1" dirty="0" err="1">
                <a:solidFill>
                  <a:srgbClr val="00B050"/>
                </a:solidFill>
              </a:rPr>
              <a:t>эмчилгээний</a:t>
            </a:r>
            <a:r>
              <a:rPr lang="en-US" sz="1350" b="1" dirty="0">
                <a:solidFill>
                  <a:srgbClr val="00B050"/>
                </a:solidFill>
              </a:rPr>
              <a:t> </a:t>
            </a:r>
            <a:br>
              <a:rPr lang="en-US" sz="1350" b="1" dirty="0">
                <a:solidFill>
                  <a:srgbClr val="00B050"/>
                </a:solidFill>
              </a:rPr>
            </a:br>
            <a:r>
              <a:rPr lang="mn-MN" sz="1350" b="1" dirty="0">
                <a:solidFill>
                  <a:srgbClr val="00B050"/>
                </a:solidFill>
              </a:rPr>
              <a:t>ГУРВАН</a:t>
            </a:r>
            <a:r>
              <a:rPr lang="en-US" sz="1350" b="1" dirty="0">
                <a:solidFill>
                  <a:srgbClr val="00B050"/>
                </a:solidFill>
              </a:rPr>
              <a:t> </a:t>
            </a:r>
            <a:r>
              <a:rPr lang="en-US" sz="1350" b="1" dirty="0" err="1">
                <a:solidFill>
                  <a:srgbClr val="00B050"/>
                </a:solidFill>
              </a:rPr>
              <a:t>хэмжээст</a:t>
            </a:r>
            <a:r>
              <a:rPr lang="en-US" sz="1350" b="1" dirty="0">
                <a:solidFill>
                  <a:srgbClr val="00B050"/>
                </a:solidFill>
              </a:rPr>
              <a:t> </a:t>
            </a:r>
            <a:r>
              <a:rPr lang="en-US" sz="1350" b="1" dirty="0" err="1">
                <a:solidFill>
                  <a:srgbClr val="00B050"/>
                </a:solidFill>
              </a:rPr>
              <a:t>бай</a:t>
            </a:r>
            <a:r>
              <a:rPr lang="en-US" sz="1350" b="1" dirty="0">
                <a:solidFill>
                  <a:srgbClr val="00B050"/>
                </a:solidFill>
              </a:rPr>
              <a:t> </a:t>
            </a:r>
            <a:r>
              <a:rPr lang="en-US" sz="1350" b="1" dirty="0" err="1">
                <a:solidFill>
                  <a:srgbClr val="00B050"/>
                </a:solidFill>
              </a:rPr>
              <a:t>эзлэхүүнүүд</a:t>
            </a:r>
            <a:r>
              <a:rPr lang="en-US" sz="1350" b="1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7540371-8776-8246-B14B-051411B9D5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6" t="13213" r="23574" b="44506"/>
          <a:stretch/>
        </p:blipFill>
        <p:spPr>
          <a:xfrm>
            <a:off x="5498236" y="3485262"/>
            <a:ext cx="3318669" cy="24131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EB4825-B6F1-F74F-B592-1C6A2C4D3878}"/>
              </a:ext>
            </a:extLst>
          </p:cNvPr>
          <p:cNvSpPr/>
          <p:nvPr/>
        </p:nvSpPr>
        <p:spPr>
          <a:xfrm>
            <a:off x="4830931" y="5603125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                                         GTV         CTV             PTV</a:t>
            </a:r>
          </a:p>
          <a:p>
            <a:endParaRPr lang="en-US" sz="1350" dirty="0"/>
          </a:p>
          <a:p>
            <a:r>
              <a:rPr lang="en-US" sz="1350" dirty="0"/>
              <a:t>GTV= Gross tumor volume (</a:t>
            </a:r>
            <a:r>
              <a:rPr lang="en-US" sz="1350" dirty="0" err="1"/>
              <a:t>Ургасан</a:t>
            </a:r>
            <a:r>
              <a:rPr lang="en-US" sz="1350" dirty="0"/>
              <a:t> </a:t>
            </a:r>
            <a:r>
              <a:rPr lang="en-US" sz="1350" dirty="0" err="1"/>
              <a:t>хавдрын</a:t>
            </a:r>
            <a:r>
              <a:rPr lang="en-US" sz="1350" dirty="0"/>
              <a:t> </a:t>
            </a:r>
            <a:r>
              <a:rPr lang="en-US" sz="1350" dirty="0" err="1"/>
              <a:t>эзлэхүүн</a:t>
            </a:r>
            <a:r>
              <a:rPr lang="en-US" sz="1350" dirty="0"/>
              <a:t>)</a:t>
            </a:r>
          </a:p>
          <a:p>
            <a:r>
              <a:rPr lang="en-US" sz="1350" dirty="0"/>
              <a:t>CTV= Clinical target volume (</a:t>
            </a:r>
            <a:r>
              <a:rPr lang="en-US" sz="1350" dirty="0" err="1"/>
              <a:t>Эмнэлзүйн</a:t>
            </a:r>
            <a:r>
              <a:rPr lang="en-US" sz="1350" dirty="0"/>
              <a:t> </a:t>
            </a:r>
            <a:r>
              <a:rPr lang="en-US" sz="1350" dirty="0" err="1"/>
              <a:t>бай</a:t>
            </a:r>
            <a:r>
              <a:rPr lang="en-US" sz="1350" dirty="0"/>
              <a:t> </a:t>
            </a:r>
            <a:r>
              <a:rPr lang="en-US" sz="1350" dirty="0" err="1"/>
              <a:t>эзлэхүүн</a:t>
            </a:r>
            <a:r>
              <a:rPr lang="en-US" sz="1350" dirty="0"/>
              <a:t>)</a:t>
            </a:r>
          </a:p>
          <a:p>
            <a:r>
              <a:rPr lang="en-US" sz="1350" dirty="0"/>
              <a:t>PTV=  Planning target volume (</a:t>
            </a:r>
            <a:r>
              <a:rPr lang="en-US" sz="1350" dirty="0" err="1"/>
              <a:t>Төлөвлөлтийн</a:t>
            </a:r>
            <a:r>
              <a:rPr lang="en-US" sz="1350" dirty="0"/>
              <a:t> </a:t>
            </a:r>
            <a:r>
              <a:rPr lang="en-US" sz="1350" dirty="0" err="1"/>
              <a:t>бай</a:t>
            </a:r>
            <a:r>
              <a:rPr lang="en-US" sz="1350" dirty="0"/>
              <a:t> </a:t>
            </a:r>
            <a:r>
              <a:rPr lang="en-US" sz="1350" dirty="0" err="1"/>
              <a:t>эзлэхүүн</a:t>
            </a:r>
            <a:r>
              <a:rPr lang="en-US" sz="13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2616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10E1-8E07-834C-9AC8-8A574A68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01491"/>
            <a:ext cx="7773338" cy="1596177"/>
          </a:xfrm>
        </p:spPr>
        <p:txBody>
          <a:bodyPr/>
          <a:lstStyle/>
          <a:p>
            <a:pPr algn="l"/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ажлын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үндэслэл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Дотууур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эмчилгээний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аргачлал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22C9F4-F65E-E04E-ADCD-C5067EBE08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917" y="2133600"/>
            <a:ext cx="5037666" cy="3778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442214-E9DC-944B-9C23-3AE621CE82E1}"/>
              </a:ext>
            </a:extLst>
          </p:cNvPr>
          <p:cNvSpPr/>
          <p:nvPr/>
        </p:nvSpPr>
        <p:spPr>
          <a:xfrm>
            <a:off x="371294" y="1336345"/>
            <a:ext cx="32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n-MN" sz="1600" dirty="0">
                <a:latin typeface="Calibri" panose="020F0502020204030204" pitchFamily="34" charset="0"/>
                <a:cs typeface="Calibri" panose="020F0502020204030204" pitchFamily="34" charset="0"/>
              </a:rPr>
              <a:t>Дотуур туяа эмчилгээ нь УХХХ-н төгс эмчилгээнд зайлшгүй шаардлагатай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6" name="図 4">
            <a:extLst>
              <a:ext uri="{FF2B5EF4-FFF2-40B4-BE49-F238E27FC236}">
                <a16:creationId xmlns:a16="http://schemas.microsoft.com/office/drawing/2014/main" id="{A6E16440-C225-6648-B7A4-DB0C59270B7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294" y="2286000"/>
            <a:ext cx="3200400" cy="2315314"/>
          </a:xfrm>
          <a:prstGeom prst="rect">
            <a:avLst/>
          </a:prstGeom>
        </p:spPr>
      </p:pic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813B7E99-97C6-5B46-9AE9-D03BABFDB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724400"/>
            <a:ext cx="3371852" cy="18158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СРТ-д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үндэслэсэн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хэмжээст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технолог</a:t>
            </a:r>
            <a:r>
              <a:rPr lang="mn-MN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бол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Алтан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стандарт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defRPr/>
            </a:pP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Гэвч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зарим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шалтгаантай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холбоотой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ихэнх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төвүүд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СРТ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ашиглах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боломжгүй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байдаг</a:t>
            </a:r>
            <a:endParaRPr lang="en-US" altLang="ja-JP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КТ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бол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3D-IGBT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технологт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хэрэглэж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болох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үр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дүнтэй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альтернатив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арга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defRPr/>
            </a:pP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КТ-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ийн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зүслэгийг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маш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нарийн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(1~3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мм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зузаан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авахыг</a:t>
            </a:r>
            <a:r>
              <a:rPr lang="en-US" altLang="ja-JP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зөвлөдөг</a:t>
            </a:r>
            <a:endParaRPr lang="ja-JP" altLang="en-US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6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テキスト ボックス 1"/>
          <p:cNvSpPr txBox="1">
            <a:spLocks noChangeArrowheads="1"/>
          </p:cNvSpPr>
          <p:nvPr/>
        </p:nvSpPr>
        <p:spPr bwMode="auto">
          <a:xfrm>
            <a:off x="116867" y="697801"/>
            <a:ext cx="8864927" cy="54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954" b="1" dirty="0">
                <a:solidFill>
                  <a:srgbClr val="0070C0"/>
                </a:solidFill>
                <a:cs typeface="Arial" charset="0"/>
              </a:rPr>
              <a:t>Умайн </a:t>
            </a:r>
            <a:r>
              <a:rPr lang="en-US" altLang="ja-JP" sz="2954" b="1" dirty="0" err="1">
                <a:solidFill>
                  <a:srgbClr val="0070C0"/>
                </a:solidFill>
                <a:cs typeface="Arial" charset="0"/>
              </a:rPr>
              <a:t>хүзүүний</a:t>
            </a:r>
            <a:r>
              <a:rPr lang="en-US" altLang="ja-JP" sz="2954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altLang="ja-JP" sz="2954" b="1" dirty="0" err="1">
                <a:solidFill>
                  <a:srgbClr val="0070C0"/>
                </a:solidFill>
                <a:cs typeface="Arial" charset="0"/>
              </a:rPr>
              <a:t>хорт</a:t>
            </a:r>
            <a:r>
              <a:rPr lang="en-US" altLang="ja-JP" sz="2954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altLang="ja-JP" sz="2954" b="1" dirty="0" err="1">
                <a:solidFill>
                  <a:srgbClr val="0070C0"/>
                </a:solidFill>
                <a:cs typeface="Arial" charset="0"/>
              </a:rPr>
              <a:t>хавдрын</a:t>
            </a:r>
            <a:r>
              <a:rPr lang="en-US" altLang="ja-JP" sz="2954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altLang="ja-JP" sz="2954" b="1" dirty="0" err="1">
                <a:solidFill>
                  <a:srgbClr val="0070C0"/>
                </a:solidFill>
                <a:cs typeface="Arial" charset="0"/>
              </a:rPr>
              <a:t>дотуур</a:t>
            </a:r>
            <a:r>
              <a:rPr lang="en-US" altLang="ja-JP" sz="2954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altLang="ja-JP" sz="2954" b="1" dirty="0" err="1">
                <a:solidFill>
                  <a:srgbClr val="0070C0"/>
                </a:solidFill>
                <a:cs typeface="Arial" charset="0"/>
              </a:rPr>
              <a:t>туяа</a:t>
            </a:r>
            <a:r>
              <a:rPr lang="en-US" altLang="ja-JP" sz="2954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altLang="ja-JP" sz="2954" b="1" dirty="0" err="1">
                <a:solidFill>
                  <a:srgbClr val="0070C0"/>
                </a:solidFill>
                <a:cs typeface="Arial" charset="0"/>
              </a:rPr>
              <a:t>эмчилгээ</a:t>
            </a:r>
            <a:endParaRPr lang="en-US" altLang="ja-JP" sz="2954" b="1" dirty="0">
              <a:solidFill>
                <a:srgbClr val="0070C0"/>
              </a:solidFill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490755"/>
              </p:ext>
            </p:extLst>
          </p:nvPr>
        </p:nvGraphicFramePr>
        <p:xfrm>
          <a:off x="3847386" y="1121560"/>
          <a:ext cx="2784231" cy="272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Image" r:id="rId4" imgW="1925851" imgH="1932272" progId="">
                  <p:embed/>
                </p:oleObj>
              </mc:Choice>
              <mc:Fallback>
                <p:oleObj name="Image" r:id="rId4" imgW="1925851" imgH="1932272" progId="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7386" y="1121560"/>
                        <a:ext cx="2784231" cy="27256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789432"/>
              </p:ext>
            </p:extLst>
          </p:nvPr>
        </p:nvGraphicFramePr>
        <p:xfrm>
          <a:off x="6367548" y="1131819"/>
          <a:ext cx="2614246" cy="272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Image" r:id="rId6" imgW="1639411" imgH="1828339" progId="">
                  <p:embed/>
                </p:oleObj>
              </mc:Choice>
              <mc:Fallback>
                <p:oleObj name="Image" r:id="rId6" imgW="1639411" imgH="1828339" progId="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7548" y="1131819"/>
                        <a:ext cx="2614246" cy="27256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6" descr="C:\Users\Owner\Desktop\IGBT\ohkubo\Ogiwara_HDR2nd_sag.jpg"/>
          <p:cNvPicPr>
            <a:picLocks noChangeAspect="1" noChangeArrowheads="1"/>
          </p:cNvPicPr>
          <p:nvPr/>
        </p:nvPicPr>
        <p:blipFill>
          <a:blip r:embed="rId8" cstate="print"/>
          <a:srcRect l="2522" t="12315" r="17874" b="4080"/>
          <a:stretch>
            <a:fillRect/>
          </a:stretch>
        </p:blipFill>
        <p:spPr bwMode="auto">
          <a:xfrm rot="14517866">
            <a:off x="408843" y="1685195"/>
            <a:ext cx="2891204" cy="2615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フリーフォーム 42"/>
          <p:cNvSpPr/>
          <p:nvPr/>
        </p:nvSpPr>
        <p:spPr>
          <a:xfrm>
            <a:off x="937850" y="1841992"/>
            <a:ext cx="2091104" cy="2107223"/>
          </a:xfrm>
          <a:custGeom>
            <a:avLst/>
            <a:gdLst>
              <a:gd name="connsiteX0" fmla="*/ 512233 w 2090208"/>
              <a:gd name="connsiteY0" fmla="*/ 160867 h 2281767"/>
              <a:gd name="connsiteX1" fmla="*/ 378883 w 2090208"/>
              <a:gd name="connsiteY1" fmla="*/ 218017 h 2281767"/>
              <a:gd name="connsiteX2" fmla="*/ 194733 w 2090208"/>
              <a:gd name="connsiteY2" fmla="*/ 370417 h 2281767"/>
              <a:gd name="connsiteX3" fmla="*/ 55033 w 2090208"/>
              <a:gd name="connsiteY3" fmla="*/ 637117 h 2281767"/>
              <a:gd name="connsiteX4" fmla="*/ 16933 w 2090208"/>
              <a:gd name="connsiteY4" fmla="*/ 897467 h 2281767"/>
              <a:gd name="connsiteX5" fmla="*/ 16933 w 2090208"/>
              <a:gd name="connsiteY5" fmla="*/ 1195917 h 2281767"/>
              <a:gd name="connsiteX6" fmla="*/ 118533 w 2090208"/>
              <a:gd name="connsiteY6" fmla="*/ 1532467 h 2281767"/>
              <a:gd name="connsiteX7" fmla="*/ 258233 w 2090208"/>
              <a:gd name="connsiteY7" fmla="*/ 1761067 h 2281767"/>
              <a:gd name="connsiteX8" fmla="*/ 474133 w 2090208"/>
              <a:gd name="connsiteY8" fmla="*/ 1989667 h 2281767"/>
              <a:gd name="connsiteX9" fmla="*/ 747183 w 2090208"/>
              <a:gd name="connsiteY9" fmla="*/ 2186517 h 2281767"/>
              <a:gd name="connsiteX10" fmla="*/ 918633 w 2090208"/>
              <a:gd name="connsiteY10" fmla="*/ 2262717 h 2281767"/>
              <a:gd name="connsiteX11" fmla="*/ 1134533 w 2090208"/>
              <a:gd name="connsiteY11" fmla="*/ 2281767 h 2281767"/>
              <a:gd name="connsiteX12" fmla="*/ 1299633 w 2090208"/>
              <a:gd name="connsiteY12" fmla="*/ 2262717 h 2281767"/>
              <a:gd name="connsiteX13" fmla="*/ 1483783 w 2090208"/>
              <a:gd name="connsiteY13" fmla="*/ 2199217 h 2281767"/>
              <a:gd name="connsiteX14" fmla="*/ 1648883 w 2090208"/>
              <a:gd name="connsiteY14" fmla="*/ 2103967 h 2281767"/>
              <a:gd name="connsiteX15" fmla="*/ 1782233 w 2090208"/>
              <a:gd name="connsiteY15" fmla="*/ 2015067 h 2281767"/>
              <a:gd name="connsiteX16" fmla="*/ 1921933 w 2090208"/>
              <a:gd name="connsiteY16" fmla="*/ 1856317 h 2281767"/>
              <a:gd name="connsiteX17" fmla="*/ 2048933 w 2090208"/>
              <a:gd name="connsiteY17" fmla="*/ 1602317 h 2281767"/>
              <a:gd name="connsiteX18" fmla="*/ 2087033 w 2090208"/>
              <a:gd name="connsiteY18" fmla="*/ 1322917 h 2281767"/>
              <a:gd name="connsiteX19" fmla="*/ 2029883 w 2090208"/>
              <a:gd name="connsiteY19" fmla="*/ 1011767 h 2281767"/>
              <a:gd name="connsiteX20" fmla="*/ 1864783 w 2090208"/>
              <a:gd name="connsiteY20" fmla="*/ 624417 h 2281767"/>
              <a:gd name="connsiteX21" fmla="*/ 1636183 w 2090208"/>
              <a:gd name="connsiteY21" fmla="*/ 313267 h 2281767"/>
              <a:gd name="connsiteX22" fmla="*/ 1356783 w 2090208"/>
              <a:gd name="connsiteY22" fmla="*/ 116417 h 2281767"/>
              <a:gd name="connsiteX23" fmla="*/ 1083733 w 2090208"/>
              <a:gd name="connsiteY23" fmla="*/ 21167 h 2281767"/>
              <a:gd name="connsiteX24" fmla="*/ 861483 w 2090208"/>
              <a:gd name="connsiteY24" fmla="*/ 8467 h 2281767"/>
              <a:gd name="connsiteX25" fmla="*/ 664633 w 2090208"/>
              <a:gd name="connsiteY25" fmla="*/ 71967 h 2281767"/>
              <a:gd name="connsiteX26" fmla="*/ 620183 w 2090208"/>
              <a:gd name="connsiteY26" fmla="*/ 116417 h 2281767"/>
              <a:gd name="connsiteX27" fmla="*/ 575733 w 2090208"/>
              <a:gd name="connsiteY27" fmla="*/ 148167 h 2281767"/>
              <a:gd name="connsiteX28" fmla="*/ 512233 w 2090208"/>
              <a:gd name="connsiteY28" fmla="*/ 160867 h 228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90208" h="2281767">
                <a:moveTo>
                  <a:pt x="512233" y="160867"/>
                </a:moveTo>
                <a:cubicBezTo>
                  <a:pt x="479425" y="172509"/>
                  <a:pt x="431800" y="183092"/>
                  <a:pt x="378883" y="218017"/>
                </a:cubicBezTo>
                <a:cubicBezTo>
                  <a:pt x="325966" y="252942"/>
                  <a:pt x="248708" y="300567"/>
                  <a:pt x="194733" y="370417"/>
                </a:cubicBezTo>
                <a:cubicBezTo>
                  <a:pt x="140758" y="440267"/>
                  <a:pt x="84666" y="549275"/>
                  <a:pt x="55033" y="637117"/>
                </a:cubicBezTo>
                <a:cubicBezTo>
                  <a:pt x="25400" y="724959"/>
                  <a:pt x="23283" y="804334"/>
                  <a:pt x="16933" y="897467"/>
                </a:cubicBezTo>
                <a:cubicBezTo>
                  <a:pt x="10583" y="990600"/>
                  <a:pt x="0" y="1090084"/>
                  <a:pt x="16933" y="1195917"/>
                </a:cubicBezTo>
                <a:cubicBezTo>
                  <a:pt x="33866" y="1301750"/>
                  <a:pt x="78316" y="1438275"/>
                  <a:pt x="118533" y="1532467"/>
                </a:cubicBezTo>
                <a:cubicBezTo>
                  <a:pt x="158750" y="1626659"/>
                  <a:pt x="198966" y="1684867"/>
                  <a:pt x="258233" y="1761067"/>
                </a:cubicBezTo>
                <a:cubicBezTo>
                  <a:pt x="317500" y="1837267"/>
                  <a:pt x="392641" y="1918759"/>
                  <a:pt x="474133" y="1989667"/>
                </a:cubicBezTo>
                <a:cubicBezTo>
                  <a:pt x="555625" y="2060575"/>
                  <a:pt x="673100" y="2141009"/>
                  <a:pt x="747183" y="2186517"/>
                </a:cubicBezTo>
                <a:cubicBezTo>
                  <a:pt x="821266" y="2232025"/>
                  <a:pt x="854075" y="2246842"/>
                  <a:pt x="918633" y="2262717"/>
                </a:cubicBezTo>
                <a:cubicBezTo>
                  <a:pt x="983191" y="2278592"/>
                  <a:pt x="1071033" y="2281767"/>
                  <a:pt x="1134533" y="2281767"/>
                </a:cubicBezTo>
                <a:cubicBezTo>
                  <a:pt x="1198033" y="2281767"/>
                  <a:pt x="1241425" y="2276475"/>
                  <a:pt x="1299633" y="2262717"/>
                </a:cubicBezTo>
                <a:cubicBezTo>
                  <a:pt x="1357841" y="2248959"/>
                  <a:pt x="1425575" y="2225675"/>
                  <a:pt x="1483783" y="2199217"/>
                </a:cubicBezTo>
                <a:cubicBezTo>
                  <a:pt x="1541991" y="2172759"/>
                  <a:pt x="1599141" y="2134659"/>
                  <a:pt x="1648883" y="2103967"/>
                </a:cubicBezTo>
                <a:cubicBezTo>
                  <a:pt x="1698625" y="2073275"/>
                  <a:pt x="1736725" y="2056342"/>
                  <a:pt x="1782233" y="2015067"/>
                </a:cubicBezTo>
                <a:cubicBezTo>
                  <a:pt x="1827741" y="1973792"/>
                  <a:pt x="1877483" y="1925109"/>
                  <a:pt x="1921933" y="1856317"/>
                </a:cubicBezTo>
                <a:cubicBezTo>
                  <a:pt x="1966383" y="1787525"/>
                  <a:pt x="2021416" y="1691217"/>
                  <a:pt x="2048933" y="1602317"/>
                </a:cubicBezTo>
                <a:cubicBezTo>
                  <a:pt x="2076450" y="1513417"/>
                  <a:pt x="2090208" y="1421342"/>
                  <a:pt x="2087033" y="1322917"/>
                </a:cubicBezTo>
                <a:cubicBezTo>
                  <a:pt x="2083858" y="1224492"/>
                  <a:pt x="2066925" y="1128184"/>
                  <a:pt x="2029883" y="1011767"/>
                </a:cubicBezTo>
                <a:cubicBezTo>
                  <a:pt x="1992841" y="895350"/>
                  <a:pt x="1930400" y="740834"/>
                  <a:pt x="1864783" y="624417"/>
                </a:cubicBezTo>
                <a:cubicBezTo>
                  <a:pt x="1799166" y="508000"/>
                  <a:pt x="1720850" y="397934"/>
                  <a:pt x="1636183" y="313267"/>
                </a:cubicBezTo>
                <a:cubicBezTo>
                  <a:pt x="1551516" y="228600"/>
                  <a:pt x="1448858" y="165100"/>
                  <a:pt x="1356783" y="116417"/>
                </a:cubicBezTo>
                <a:cubicBezTo>
                  <a:pt x="1264708" y="67734"/>
                  <a:pt x="1166283" y="39159"/>
                  <a:pt x="1083733" y="21167"/>
                </a:cubicBezTo>
                <a:cubicBezTo>
                  <a:pt x="1001183" y="3175"/>
                  <a:pt x="931333" y="0"/>
                  <a:pt x="861483" y="8467"/>
                </a:cubicBezTo>
                <a:cubicBezTo>
                  <a:pt x="791633" y="16934"/>
                  <a:pt x="704850" y="53975"/>
                  <a:pt x="664633" y="71967"/>
                </a:cubicBezTo>
                <a:cubicBezTo>
                  <a:pt x="624416" y="89959"/>
                  <a:pt x="635000" y="103717"/>
                  <a:pt x="620183" y="116417"/>
                </a:cubicBezTo>
                <a:cubicBezTo>
                  <a:pt x="605366" y="129117"/>
                  <a:pt x="590550" y="139700"/>
                  <a:pt x="575733" y="148167"/>
                </a:cubicBezTo>
                <a:cubicBezTo>
                  <a:pt x="560916" y="156634"/>
                  <a:pt x="545041" y="149225"/>
                  <a:pt x="512233" y="160867"/>
                </a:cubicBezTo>
                <a:close/>
              </a:path>
            </a:pathLst>
          </a:custGeom>
          <a:solidFill>
            <a:srgbClr val="3366FF">
              <a:alpha val="30196"/>
            </a:srgb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2215">
              <a:solidFill>
                <a:prstClr val="white"/>
              </a:solidFill>
            </a:endParaRPr>
          </a:p>
        </p:txBody>
      </p:sp>
      <p:sp>
        <p:nvSpPr>
          <p:cNvPr id="44" name="フリーフォーム 43"/>
          <p:cNvSpPr/>
          <p:nvPr/>
        </p:nvSpPr>
        <p:spPr>
          <a:xfrm>
            <a:off x="1235323" y="2063265"/>
            <a:ext cx="1484434" cy="1616320"/>
          </a:xfrm>
          <a:custGeom>
            <a:avLst/>
            <a:gdLst>
              <a:gd name="connsiteX0" fmla="*/ 317500 w 1484842"/>
              <a:gd name="connsiteY0" fmla="*/ 92075 h 1750483"/>
              <a:gd name="connsiteX1" fmla="*/ 222250 w 1484842"/>
              <a:gd name="connsiteY1" fmla="*/ 130175 h 1750483"/>
              <a:gd name="connsiteX2" fmla="*/ 120650 w 1484842"/>
              <a:gd name="connsiteY2" fmla="*/ 225425 h 1750483"/>
              <a:gd name="connsiteX3" fmla="*/ 38100 w 1484842"/>
              <a:gd name="connsiteY3" fmla="*/ 409575 h 1750483"/>
              <a:gd name="connsiteX4" fmla="*/ 12700 w 1484842"/>
              <a:gd name="connsiteY4" fmla="*/ 739775 h 1750483"/>
              <a:gd name="connsiteX5" fmla="*/ 114300 w 1484842"/>
              <a:gd name="connsiteY5" fmla="*/ 1196975 h 1750483"/>
              <a:gd name="connsiteX6" fmla="*/ 279400 w 1484842"/>
              <a:gd name="connsiteY6" fmla="*/ 1457325 h 1750483"/>
              <a:gd name="connsiteX7" fmla="*/ 558800 w 1484842"/>
              <a:gd name="connsiteY7" fmla="*/ 1685925 h 1750483"/>
              <a:gd name="connsiteX8" fmla="*/ 831850 w 1484842"/>
              <a:gd name="connsiteY8" fmla="*/ 1749425 h 1750483"/>
              <a:gd name="connsiteX9" fmla="*/ 1047750 w 1484842"/>
              <a:gd name="connsiteY9" fmla="*/ 1692275 h 1750483"/>
              <a:gd name="connsiteX10" fmla="*/ 1270000 w 1484842"/>
              <a:gd name="connsiteY10" fmla="*/ 1565275 h 1750483"/>
              <a:gd name="connsiteX11" fmla="*/ 1377950 w 1484842"/>
              <a:gd name="connsiteY11" fmla="*/ 1431925 h 1750483"/>
              <a:gd name="connsiteX12" fmla="*/ 1454150 w 1484842"/>
              <a:gd name="connsiteY12" fmla="*/ 1273175 h 1750483"/>
              <a:gd name="connsiteX13" fmla="*/ 1466850 w 1484842"/>
              <a:gd name="connsiteY13" fmla="*/ 1012825 h 1750483"/>
              <a:gd name="connsiteX14" fmla="*/ 1346200 w 1484842"/>
              <a:gd name="connsiteY14" fmla="*/ 631825 h 1750483"/>
              <a:gd name="connsiteX15" fmla="*/ 1117600 w 1484842"/>
              <a:gd name="connsiteY15" fmla="*/ 295275 h 1750483"/>
              <a:gd name="connsiteX16" fmla="*/ 882650 w 1484842"/>
              <a:gd name="connsiteY16" fmla="*/ 104775 h 1750483"/>
              <a:gd name="connsiteX17" fmla="*/ 647700 w 1484842"/>
              <a:gd name="connsiteY17" fmla="*/ 15875 h 1750483"/>
              <a:gd name="connsiteX18" fmla="*/ 508000 w 1484842"/>
              <a:gd name="connsiteY18" fmla="*/ 9525 h 1750483"/>
              <a:gd name="connsiteX19" fmla="*/ 438150 w 1484842"/>
              <a:gd name="connsiteY19" fmla="*/ 28575 h 1750483"/>
              <a:gd name="connsiteX20" fmla="*/ 393700 w 1484842"/>
              <a:gd name="connsiteY20" fmla="*/ 66675 h 1750483"/>
              <a:gd name="connsiteX21" fmla="*/ 317500 w 1484842"/>
              <a:gd name="connsiteY21" fmla="*/ 92075 h 175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84842" h="1750483">
                <a:moveTo>
                  <a:pt x="317500" y="92075"/>
                </a:moveTo>
                <a:cubicBezTo>
                  <a:pt x="288925" y="102658"/>
                  <a:pt x="255058" y="107950"/>
                  <a:pt x="222250" y="130175"/>
                </a:cubicBezTo>
                <a:cubicBezTo>
                  <a:pt x="189442" y="152400"/>
                  <a:pt x="151342" y="178858"/>
                  <a:pt x="120650" y="225425"/>
                </a:cubicBezTo>
                <a:cubicBezTo>
                  <a:pt x="89958" y="271992"/>
                  <a:pt x="56092" y="323850"/>
                  <a:pt x="38100" y="409575"/>
                </a:cubicBezTo>
                <a:cubicBezTo>
                  <a:pt x="20108" y="495300"/>
                  <a:pt x="0" y="608542"/>
                  <a:pt x="12700" y="739775"/>
                </a:cubicBezTo>
                <a:cubicBezTo>
                  <a:pt x="25400" y="871008"/>
                  <a:pt x="69850" y="1077384"/>
                  <a:pt x="114300" y="1196975"/>
                </a:cubicBezTo>
                <a:cubicBezTo>
                  <a:pt x="158750" y="1316566"/>
                  <a:pt x="205317" y="1375833"/>
                  <a:pt x="279400" y="1457325"/>
                </a:cubicBezTo>
                <a:cubicBezTo>
                  <a:pt x="353483" y="1538817"/>
                  <a:pt x="466725" y="1637242"/>
                  <a:pt x="558800" y="1685925"/>
                </a:cubicBezTo>
                <a:cubicBezTo>
                  <a:pt x="650875" y="1734608"/>
                  <a:pt x="750358" y="1748367"/>
                  <a:pt x="831850" y="1749425"/>
                </a:cubicBezTo>
                <a:cubicBezTo>
                  <a:pt x="913342" y="1750483"/>
                  <a:pt x="974725" y="1722967"/>
                  <a:pt x="1047750" y="1692275"/>
                </a:cubicBezTo>
                <a:cubicBezTo>
                  <a:pt x="1120775" y="1661583"/>
                  <a:pt x="1214967" y="1608667"/>
                  <a:pt x="1270000" y="1565275"/>
                </a:cubicBezTo>
                <a:cubicBezTo>
                  <a:pt x="1325033" y="1521883"/>
                  <a:pt x="1347258" y="1480608"/>
                  <a:pt x="1377950" y="1431925"/>
                </a:cubicBezTo>
                <a:cubicBezTo>
                  <a:pt x="1408642" y="1383242"/>
                  <a:pt x="1439333" y="1343025"/>
                  <a:pt x="1454150" y="1273175"/>
                </a:cubicBezTo>
                <a:cubicBezTo>
                  <a:pt x="1468967" y="1203325"/>
                  <a:pt x="1484842" y="1119717"/>
                  <a:pt x="1466850" y="1012825"/>
                </a:cubicBezTo>
                <a:cubicBezTo>
                  <a:pt x="1448858" y="905933"/>
                  <a:pt x="1404408" y="751417"/>
                  <a:pt x="1346200" y="631825"/>
                </a:cubicBezTo>
                <a:cubicBezTo>
                  <a:pt x="1287992" y="512233"/>
                  <a:pt x="1194858" y="383117"/>
                  <a:pt x="1117600" y="295275"/>
                </a:cubicBezTo>
                <a:cubicBezTo>
                  <a:pt x="1040342" y="207433"/>
                  <a:pt x="960967" y="151342"/>
                  <a:pt x="882650" y="104775"/>
                </a:cubicBezTo>
                <a:cubicBezTo>
                  <a:pt x="804333" y="58208"/>
                  <a:pt x="710142" y="31750"/>
                  <a:pt x="647700" y="15875"/>
                </a:cubicBezTo>
                <a:cubicBezTo>
                  <a:pt x="585258" y="0"/>
                  <a:pt x="542925" y="7408"/>
                  <a:pt x="508000" y="9525"/>
                </a:cubicBezTo>
                <a:cubicBezTo>
                  <a:pt x="473075" y="11642"/>
                  <a:pt x="457200" y="19050"/>
                  <a:pt x="438150" y="28575"/>
                </a:cubicBezTo>
                <a:cubicBezTo>
                  <a:pt x="419100" y="38100"/>
                  <a:pt x="412750" y="55033"/>
                  <a:pt x="393700" y="66675"/>
                </a:cubicBezTo>
                <a:cubicBezTo>
                  <a:pt x="374650" y="78317"/>
                  <a:pt x="346075" y="81492"/>
                  <a:pt x="317500" y="92075"/>
                </a:cubicBezTo>
                <a:close/>
              </a:path>
            </a:pathLst>
          </a:custGeom>
          <a:solidFill>
            <a:srgbClr val="99FF33">
              <a:alpha val="40000"/>
            </a:srgbClr>
          </a:solidFill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2215">
              <a:solidFill>
                <a:prstClr val="white"/>
              </a:solidFill>
            </a:endParaRPr>
          </a:p>
        </p:txBody>
      </p:sp>
      <p:sp>
        <p:nvSpPr>
          <p:cNvPr id="45" name="フリーフォーム 44"/>
          <p:cNvSpPr/>
          <p:nvPr/>
        </p:nvSpPr>
        <p:spPr>
          <a:xfrm>
            <a:off x="1509349" y="2212731"/>
            <a:ext cx="989135" cy="1232389"/>
          </a:xfrm>
          <a:custGeom>
            <a:avLst/>
            <a:gdLst>
              <a:gd name="connsiteX0" fmla="*/ 139700 w 989542"/>
              <a:gd name="connsiteY0" fmla="*/ 49742 h 1335617"/>
              <a:gd name="connsiteX1" fmla="*/ 82550 w 989542"/>
              <a:gd name="connsiteY1" fmla="*/ 75142 h 1335617"/>
              <a:gd name="connsiteX2" fmla="*/ 12700 w 989542"/>
              <a:gd name="connsiteY2" fmla="*/ 157692 h 1335617"/>
              <a:gd name="connsiteX3" fmla="*/ 6350 w 989542"/>
              <a:gd name="connsiteY3" fmla="*/ 322792 h 1335617"/>
              <a:gd name="connsiteX4" fmla="*/ 38100 w 989542"/>
              <a:gd name="connsiteY4" fmla="*/ 525992 h 1335617"/>
              <a:gd name="connsiteX5" fmla="*/ 146050 w 989542"/>
              <a:gd name="connsiteY5" fmla="*/ 862542 h 1335617"/>
              <a:gd name="connsiteX6" fmla="*/ 254000 w 989542"/>
              <a:gd name="connsiteY6" fmla="*/ 1110192 h 1335617"/>
              <a:gd name="connsiteX7" fmla="*/ 368300 w 989542"/>
              <a:gd name="connsiteY7" fmla="*/ 1249892 h 1335617"/>
              <a:gd name="connsiteX8" fmla="*/ 488950 w 989542"/>
              <a:gd name="connsiteY8" fmla="*/ 1307042 h 1335617"/>
              <a:gd name="connsiteX9" fmla="*/ 635000 w 989542"/>
              <a:gd name="connsiteY9" fmla="*/ 1319742 h 1335617"/>
              <a:gd name="connsiteX10" fmla="*/ 857250 w 989542"/>
              <a:gd name="connsiteY10" fmla="*/ 1211792 h 1335617"/>
              <a:gd name="connsiteX11" fmla="*/ 971550 w 989542"/>
              <a:gd name="connsiteY11" fmla="*/ 995892 h 1335617"/>
              <a:gd name="connsiteX12" fmla="*/ 965200 w 989542"/>
              <a:gd name="connsiteY12" fmla="*/ 792692 h 1335617"/>
              <a:gd name="connsiteX13" fmla="*/ 844550 w 989542"/>
              <a:gd name="connsiteY13" fmla="*/ 551392 h 1335617"/>
              <a:gd name="connsiteX14" fmla="*/ 609600 w 989542"/>
              <a:gd name="connsiteY14" fmla="*/ 227542 h 1335617"/>
              <a:gd name="connsiteX15" fmla="*/ 457200 w 989542"/>
              <a:gd name="connsiteY15" fmla="*/ 81492 h 1335617"/>
              <a:gd name="connsiteX16" fmla="*/ 317500 w 989542"/>
              <a:gd name="connsiteY16" fmla="*/ 17992 h 1335617"/>
              <a:gd name="connsiteX17" fmla="*/ 234950 w 989542"/>
              <a:gd name="connsiteY17" fmla="*/ 5292 h 1335617"/>
              <a:gd name="connsiteX18" fmla="*/ 139700 w 989542"/>
              <a:gd name="connsiteY18" fmla="*/ 49742 h 133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9542" h="1335617">
                <a:moveTo>
                  <a:pt x="139700" y="49742"/>
                </a:moveTo>
                <a:cubicBezTo>
                  <a:pt x="114300" y="61384"/>
                  <a:pt x="103717" y="57150"/>
                  <a:pt x="82550" y="75142"/>
                </a:cubicBezTo>
                <a:cubicBezTo>
                  <a:pt x="61383" y="93134"/>
                  <a:pt x="25400" y="116417"/>
                  <a:pt x="12700" y="157692"/>
                </a:cubicBezTo>
                <a:cubicBezTo>
                  <a:pt x="0" y="198967"/>
                  <a:pt x="2117" y="261409"/>
                  <a:pt x="6350" y="322792"/>
                </a:cubicBezTo>
                <a:cubicBezTo>
                  <a:pt x="10583" y="384175"/>
                  <a:pt x="14817" y="436034"/>
                  <a:pt x="38100" y="525992"/>
                </a:cubicBezTo>
                <a:cubicBezTo>
                  <a:pt x="61383" y="615950"/>
                  <a:pt x="110067" y="765175"/>
                  <a:pt x="146050" y="862542"/>
                </a:cubicBezTo>
                <a:cubicBezTo>
                  <a:pt x="182033" y="959909"/>
                  <a:pt x="216958" y="1045634"/>
                  <a:pt x="254000" y="1110192"/>
                </a:cubicBezTo>
                <a:cubicBezTo>
                  <a:pt x="291042" y="1174750"/>
                  <a:pt x="329142" y="1217084"/>
                  <a:pt x="368300" y="1249892"/>
                </a:cubicBezTo>
                <a:cubicBezTo>
                  <a:pt x="407458" y="1282700"/>
                  <a:pt x="444500" y="1295400"/>
                  <a:pt x="488950" y="1307042"/>
                </a:cubicBezTo>
                <a:cubicBezTo>
                  <a:pt x="533400" y="1318684"/>
                  <a:pt x="573617" y="1335617"/>
                  <a:pt x="635000" y="1319742"/>
                </a:cubicBezTo>
                <a:cubicBezTo>
                  <a:pt x="696383" y="1303867"/>
                  <a:pt x="801158" y="1265767"/>
                  <a:pt x="857250" y="1211792"/>
                </a:cubicBezTo>
                <a:cubicBezTo>
                  <a:pt x="913342" y="1157817"/>
                  <a:pt x="953558" y="1065742"/>
                  <a:pt x="971550" y="995892"/>
                </a:cubicBezTo>
                <a:cubicBezTo>
                  <a:pt x="989542" y="926042"/>
                  <a:pt x="986367" y="866775"/>
                  <a:pt x="965200" y="792692"/>
                </a:cubicBezTo>
                <a:cubicBezTo>
                  <a:pt x="944033" y="718609"/>
                  <a:pt x="903817" y="645584"/>
                  <a:pt x="844550" y="551392"/>
                </a:cubicBezTo>
                <a:cubicBezTo>
                  <a:pt x="785283" y="457200"/>
                  <a:pt x="674158" y="305859"/>
                  <a:pt x="609600" y="227542"/>
                </a:cubicBezTo>
                <a:cubicBezTo>
                  <a:pt x="545042" y="149225"/>
                  <a:pt x="505883" y="116417"/>
                  <a:pt x="457200" y="81492"/>
                </a:cubicBezTo>
                <a:cubicBezTo>
                  <a:pt x="408517" y="46567"/>
                  <a:pt x="354542" y="30692"/>
                  <a:pt x="317500" y="17992"/>
                </a:cubicBezTo>
                <a:cubicBezTo>
                  <a:pt x="280458" y="5292"/>
                  <a:pt x="264583" y="0"/>
                  <a:pt x="234950" y="5292"/>
                </a:cubicBezTo>
                <a:cubicBezTo>
                  <a:pt x="205317" y="10584"/>
                  <a:pt x="165100" y="38100"/>
                  <a:pt x="139700" y="49742"/>
                </a:cubicBezTo>
                <a:close/>
              </a:path>
            </a:pathLst>
          </a:custGeom>
          <a:solidFill>
            <a:srgbClr val="FFCC00">
              <a:alpha val="40000"/>
            </a:srgb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2215">
              <a:solidFill>
                <a:prstClr val="white"/>
              </a:solidFill>
            </a:endParaRPr>
          </a:p>
        </p:txBody>
      </p:sp>
      <p:sp>
        <p:nvSpPr>
          <p:cNvPr id="46" name="フリーフォーム 45"/>
          <p:cNvSpPr/>
          <p:nvPr/>
        </p:nvSpPr>
        <p:spPr>
          <a:xfrm>
            <a:off x="1588480" y="2296258"/>
            <a:ext cx="737089" cy="973015"/>
          </a:xfrm>
          <a:custGeom>
            <a:avLst/>
            <a:gdLst>
              <a:gd name="connsiteX0" fmla="*/ 74083 w 736600"/>
              <a:gd name="connsiteY0" fmla="*/ 16933 h 1053041"/>
              <a:gd name="connsiteX1" fmla="*/ 29633 w 736600"/>
              <a:gd name="connsiteY1" fmla="*/ 67733 h 1053041"/>
              <a:gd name="connsiteX2" fmla="*/ 16933 w 736600"/>
              <a:gd name="connsiteY2" fmla="*/ 150283 h 1053041"/>
              <a:gd name="connsiteX3" fmla="*/ 23283 w 736600"/>
              <a:gd name="connsiteY3" fmla="*/ 258233 h 1053041"/>
              <a:gd name="connsiteX4" fmla="*/ 156633 w 736600"/>
              <a:gd name="connsiteY4" fmla="*/ 531283 h 1053041"/>
              <a:gd name="connsiteX5" fmla="*/ 194733 w 736600"/>
              <a:gd name="connsiteY5" fmla="*/ 645583 h 1053041"/>
              <a:gd name="connsiteX6" fmla="*/ 264583 w 736600"/>
              <a:gd name="connsiteY6" fmla="*/ 829733 h 1053041"/>
              <a:gd name="connsiteX7" fmla="*/ 353483 w 736600"/>
              <a:gd name="connsiteY7" fmla="*/ 1001183 h 1053041"/>
              <a:gd name="connsiteX8" fmla="*/ 436033 w 736600"/>
              <a:gd name="connsiteY8" fmla="*/ 1045633 h 1053041"/>
              <a:gd name="connsiteX9" fmla="*/ 524933 w 736600"/>
              <a:gd name="connsiteY9" fmla="*/ 1045633 h 1053041"/>
              <a:gd name="connsiteX10" fmla="*/ 613833 w 736600"/>
              <a:gd name="connsiteY10" fmla="*/ 1013883 h 1053041"/>
              <a:gd name="connsiteX11" fmla="*/ 690033 w 736600"/>
              <a:gd name="connsiteY11" fmla="*/ 956733 h 1053041"/>
              <a:gd name="connsiteX12" fmla="*/ 715433 w 736600"/>
              <a:gd name="connsiteY12" fmla="*/ 855133 h 1053041"/>
              <a:gd name="connsiteX13" fmla="*/ 715433 w 736600"/>
              <a:gd name="connsiteY13" fmla="*/ 759883 h 1053041"/>
              <a:gd name="connsiteX14" fmla="*/ 588433 w 736600"/>
              <a:gd name="connsiteY14" fmla="*/ 543983 h 1053041"/>
              <a:gd name="connsiteX15" fmla="*/ 359833 w 736600"/>
              <a:gd name="connsiteY15" fmla="*/ 156633 h 1053041"/>
              <a:gd name="connsiteX16" fmla="*/ 251883 w 736600"/>
              <a:gd name="connsiteY16" fmla="*/ 35983 h 1053041"/>
              <a:gd name="connsiteX17" fmla="*/ 169333 w 736600"/>
              <a:gd name="connsiteY17" fmla="*/ 4233 h 1053041"/>
              <a:gd name="connsiteX18" fmla="*/ 131233 w 736600"/>
              <a:gd name="connsiteY18" fmla="*/ 10583 h 1053041"/>
              <a:gd name="connsiteX19" fmla="*/ 74083 w 736600"/>
              <a:gd name="connsiteY19" fmla="*/ 16933 h 105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6600" h="1053041">
                <a:moveTo>
                  <a:pt x="74083" y="16933"/>
                </a:moveTo>
                <a:cubicBezTo>
                  <a:pt x="57150" y="26458"/>
                  <a:pt x="39158" y="45508"/>
                  <a:pt x="29633" y="67733"/>
                </a:cubicBezTo>
                <a:cubicBezTo>
                  <a:pt x="20108" y="89958"/>
                  <a:pt x="17991" y="118533"/>
                  <a:pt x="16933" y="150283"/>
                </a:cubicBezTo>
                <a:cubicBezTo>
                  <a:pt x="15875" y="182033"/>
                  <a:pt x="0" y="194733"/>
                  <a:pt x="23283" y="258233"/>
                </a:cubicBezTo>
                <a:cubicBezTo>
                  <a:pt x="46566" y="321733"/>
                  <a:pt x="128058" y="466725"/>
                  <a:pt x="156633" y="531283"/>
                </a:cubicBezTo>
                <a:cubicBezTo>
                  <a:pt x="185208" y="595841"/>
                  <a:pt x="176741" y="595841"/>
                  <a:pt x="194733" y="645583"/>
                </a:cubicBezTo>
                <a:cubicBezTo>
                  <a:pt x="212725" y="695325"/>
                  <a:pt x="238125" y="770466"/>
                  <a:pt x="264583" y="829733"/>
                </a:cubicBezTo>
                <a:cubicBezTo>
                  <a:pt x="291041" y="889000"/>
                  <a:pt x="324908" y="965200"/>
                  <a:pt x="353483" y="1001183"/>
                </a:cubicBezTo>
                <a:cubicBezTo>
                  <a:pt x="382058" y="1037166"/>
                  <a:pt x="407458" y="1038225"/>
                  <a:pt x="436033" y="1045633"/>
                </a:cubicBezTo>
                <a:cubicBezTo>
                  <a:pt x="464608" y="1053041"/>
                  <a:pt x="495300" y="1050925"/>
                  <a:pt x="524933" y="1045633"/>
                </a:cubicBezTo>
                <a:cubicBezTo>
                  <a:pt x="554566" y="1040341"/>
                  <a:pt x="586316" y="1028700"/>
                  <a:pt x="613833" y="1013883"/>
                </a:cubicBezTo>
                <a:cubicBezTo>
                  <a:pt x="641350" y="999066"/>
                  <a:pt x="673100" y="983191"/>
                  <a:pt x="690033" y="956733"/>
                </a:cubicBezTo>
                <a:cubicBezTo>
                  <a:pt x="706966" y="930275"/>
                  <a:pt x="711200" y="887941"/>
                  <a:pt x="715433" y="855133"/>
                </a:cubicBezTo>
                <a:cubicBezTo>
                  <a:pt x="719666" y="822325"/>
                  <a:pt x="736600" y="811741"/>
                  <a:pt x="715433" y="759883"/>
                </a:cubicBezTo>
                <a:cubicBezTo>
                  <a:pt x="694266" y="708025"/>
                  <a:pt x="588433" y="543983"/>
                  <a:pt x="588433" y="543983"/>
                </a:cubicBezTo>
                <a:cubicBezTo>
                  <a:pt x="529166" y="443441"/>
                  <a:pt x="415925" y="241300"/>
                  <a:pt x="359833" y="156633"/>
                </a:cubicBezTo>
                <a:cubicBezTo>
                  <a:pt x="303741" y="71966"/>
                  <a:pt x="283633" y="61383"/>
                  <a:pt x="251883" y="35983"/>
                </a:cubicBezTo>
                <a:cubicBezTo>
                  <a:pt x="220133" y="10583"/>
                  <a:pt x="189441" y="8466"/>
                  <a:pt x="169333" y="4233"/>
                </a:cubicBezTo>
                <a:cubicBezTo>
                  <a:pt x="149225" y="0"/>
                  <a:pt x="146050" y="8466"/>
                  <a:pt x="131233" y="10583"/>
                </a:cubicBezTo>
                <a:cubicBezTo>
                  <a:pt x="116416" y="12700"/>
                  <a:pt x="91016" y="7408"/>
                  <a:pt x="74083" y="16933"/>
                </a:cubicBezTo>
                <a:close/>
              </a:path>
            </a:pathLst>
          </a:custGeom>
          <a:solidFill>
            <a:srgbClr val="FF6600">
              <a:alpha val="60000"/>
            </a:srgbClr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2215">
              <a:solidFill>
                <a:prstClr val="white"/>
              </a:solidFill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1628043" y="2305051"/>
            <a:ext cx="621323" cy="883626"/>
          </a:xfrm>
          <a:custGeom>
            <a:avLst/>
            <a:gdLst>
              <a:gd name="connsiteX0" fmla="*/ 50800 w 621242"/>
              <a:gd name="connsiteY0" fmla="*/ 9525 h 956733"/>
              <a:gd name="connsiteX1" fmla="*/ 6350 w 621242"/>
              <a:gd name="connsiteY1" fmla="*/ 66675 h 956733"/>
              <a:gd name="connsiteX2" fmla="*/ 12700 w 621242"/>
              <a:gd name="connsiteY2" fmla="*/ 187325 h 956733"/>
              <a:gd name="connsiteX3" fmla="*/ 76200 w 621242"/>
              <a:gd name="connsiteY3" fmla="*/ 339725 h 956733"/>
              <a:gd name="connsiteX4" fmla="*/ 196850 w 621242"/>
              <a:gd name="connsiteY4" fmla="*/ 555625 h 956733"/>
              <a:gd name="connsiteX5" fmla="*/ 304800 w 621242"/>
              <a:gd name="connsiteY5" fmla="*/ 815975 h 956733"/>
              <a:gd name="connsiteX6" fmla="*/ 374650 w 621242"/>
              <a:gd name="connsiteY6" fmla="*/ 917575 h 956733"/>
              <a:gd name="connsiteX7" fmla="*/ 488950 w 621242"/>
              <a:gd name="connsiteY7" fmla="*/ 955675 h 956733"/>
              <a:gd name="connsiteX8" fmla="*/ 558800 w 621242"/>
              <a:gd name="connsiteY8" fmla="*/ 923925 h 956733"/>
              <a:gd name="connsiteX9" fmla="*/ 596900 w 621242"/>
              <a:gd name="connsiteY9" fmla="*/ 835025 h 956733"/>
              <a:gd name="connsiteX10" fmla="*/ 584200 w 621242"/>
              <a:gd name="connsiteY10" fmla="*/ 701675 h 956733"/>
              <a:gd name="connsiteX11" fmla="*/ 374650 w 621242"/>
              <a:gd name="connsiteY11" fmla="*/ 333375 h 956733"/>
              <a:gd name="connsiteX12" fmla="*/ 241300 w 621242"/>
              <a:gd name="connsiteY12" fmla="*/ 104775 h 956733"/>
              <a:gd name="connsiteX13" fmla="*/ 190500 w 621242"/>
              <a:gd name="connsiteY13" fmla="*/ 34925 h 956733"/>
              <a:gd name="connsiteX14" fmla="*/ 152400 w 621242"/>
              <a:gd name="connsiteY14" fmla="*/ 9525 h 956733"/>
              <a:gd name="connsiteX15" fmla="*/ 50800 w 621242"/>
              <a:gd name="connsiteY15" fmla="*/ 9525 h 95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1242" h="956733">
                <a:moveTo>
                  <a:pt x="50800" y="9525"/>
                </a:moveTo>
                <a:cubicBezTo>
                  <a:pt x="26458" y="19050"/>
                  <a:pt x="12700" y="37042"/>
                  <a:pt x="6350" y="66675"/>
                </a:cubicBezTo>
                <a:cubicBezTo>
                  <a:pt x="0" y="96308"/>
                  <a:pt x="1058" y="141817"/>
                  <a:pt x="12700" y="187325"/>
                </a:cubicBezTo>
                <a:cubicBezTo>
                  <a:pt x="24342" y="232833"/>
                  <a:pt x="45508" y="278342"/>
                  <a:pt x="76200" y="339725"/>
                </a:cubicBezTo>
                <a:cubicBezTo>
                  <a:pt x="106892" y="401108"/>
                  <a:pt x="158750" y="476250"/>
                  <a:pt x="196850" y="555625"/>
                </a:cubicBezTo>
                <a:cubicBezTo>
                  <a:pt x="234950" y="635000"/>
                  <a:pt x="275167" y="755650"/>
                  <a:pt x="304800" y="815975"/>
                </a:cubicBezTo>
                <a:cubicBezTo>
                  <a:pt x="334433" y="876300"/>
                  <a:pt x="343958" y="894292"/>
                  <a:pt x="374650" y="917575"/>
                </a:cubicBezTo>
                <a:cubicBezTo>
                  <a:pt x="405342" y="940858"/>
                  <a:pt x="458258" y="954617"/>
                  <a:pt x="488950" y="955675"/>
                </a:cubicBezTo>
                <a:cubicBezTo>
                  <a:pt x="519642" y="956733"/>
                  <a:pt x="540808" y="944033"/>
                  <a:pt x="558800" y="923925"/>
                </a:cubicBezTo>
                <a:cubicBezTo>
                  <a:pt x="576792" y="903817"/>
                  <a:pt x="592667" y="872067"/>
                  <a:pt x="596900" y="835025"/>
                </a:cubicBezTo>
                <a:cubicBezTo>
                  <a:pt x="601133" y="797983"/>
                  <a:pt x="621242" y="785283"/>
                  <a:pt x="584200" y="701675"/>
                </a:cubicBezTo>
                <a:cubicBezTo>
                  <a:pt x="547158" y="618067"/>
                  <a:pt x="431800" y="432858"/>
                  <a:pt x="374650" y="333375"/>
                </a:cubicBezTo>
                <a:cubicBezTo>
                  <a:pt x="317500" y="233892"/>
                  <a:pt x="271992" y="154517"/>
                  <a:pt x="241300" y="104775"/>
                </a:cubicBezTo>
                <a:cubicBezTo>
                  <a:pt x="210608" y="55033"/>
                  <a:pt x="205317" y="50800"/>
                  <a:pt x="190500" y="34925"/>
                </a:cubicBezTo>
                <a:cubicBezTo>
                  <a:pt x="175683" y="19050"/>
                  <a:pt x="169333" y="14817"/>
                  <a:pt x="152400" y="9525"/>
                </a:cubicBezTo>
                <a:cubicBezTo>
                  <a:pt x="135467" y="4233"/>
                  <a:pt x="75142" y="0"/>
                  <a:pt x="50800" y="9525"/>
                </a:cubicBezTo>
                <a:close/>
              </a:path>
            </a:pathLst>
          </a:custGeom>
          <a:solidFill>
            <a:srgbClr val="FF0000">
              <a:alpha val="4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2215">
              <a:solidFill>
                <a:prstClr val="white"/>
              </a:solidFill>
            </a:endParaRPr>
          </a:p>
        </p:txBody>
      </p:sp>
      <p:sp>
        <p:nvSpPr>
          <p:cNvPr id="1035" name="テキスト ボックス 12"/>
          <p:cNvSpPr txBox="1">
            <a:spLocks noChangeArrowheads="1"/>
          </p:cNvSpPr>
          <p:nvPr/>
        </p:nvSpPr>
        <p:spPr bwMode="auto">
          <a:xfrm>
            <a:off x="90855" y="4103078"/>
            <a:ext cx="809837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Давсаг</a:t>
            </a:r>
            <a:endParaRPr lang="ja-JP" altLang="en-US" sz="1662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36" name="テキスト ボックス 14"/>
          <p:cNvSpPr txBox="1">
            <a:spLocks noChangeArrowheads="1"/>
          </p:cNvSpPr>
          <p:nvPr/>
        </p:nvSpPr>
        <p:spPr bwMode="auto">
          <a:xfrm>
            <a:off x="3028954" y="4048860"/>
            <a:ext cx="1425390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Шулуун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гэдэс</a:t>
            </a:r>
            <a:endParaRPr lang="ja-JP" altLang="en-US" sz="1662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37" name="テキスト ボックス 15"/>
          <p:cNvSpPr txBox="1">
            <a:spLocks noChangeArrowheads="1"/>
          </p:cNvSpPr>
          <p:nvPr/>
        </p:nvSpPr>
        <p:spPr bwMode="auto">
          <a:xfrm>
            <a:off x="2249366" y="4495801"/>
            <a:ext cx="1290353" cy="3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Аппликатор</a:t>
            </a:r>
            <a:endParaRPr lang="ja-JP" altLang="en-US" sz="1662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1038" name="グループ化 32"/>
          <p:cNvGrpSpPr>
            <a:grpSpLocks/>
          </p:cNvGrpSpPr>
          <p:nvPr/>
        </p:nvGrpSpPr>
        <p:grpSpPr bwMode="auto">
          <a:xfrm>
            <a:off x="3027484" y="1299798"/>
            <a:ext cx="816570" cy="1429773"/>
            <a:chOff x="3222901" y="1036474"/>
            <a:chExt cx="817334" cy="1547541"/>
          </a:xfrm>
        </p:grpSpPr>
        <p:sp>
          <p:nvSpPr>
            <p:cNvPr id="1049" name="テキスト ボックス 16"/>
            <p:cNvSpPr txBox="1">
              <a:spLocks noChangeArrowheads="1"/>
            </p:cNvSpPr>
            <p:nvPr/>
          </p:nvSpPr>
          <p:spPr bwMode="auto">
            <a:xfrm>
              <a:off x="3224515" y="1657310"/>
              <a:ext cx="812435" cy="31515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ja-JP" sz="1292" dirty="0">
                  <a:solidFill>
                    <a:srgbClr val="000000"/>
                  </a:solidFill>
                  <a:cs typeface="Arial" charset="0"/>
                </a:rPr>
                <a:t>  6.00 </a:t>
              </a:r>
              <a:r>
                <a:rPr lang="en-US" altLang="ja-JP" sz="1292" dirty="0" err="1">
                  <a:solidFill>
                    <a:srgbClr val="000000"/>
                  </a:solidFill>
                  <a:cs typeface="Arial" charset="0"/>
                </a:rPr>
                <a:t>Гр</a:t>
              </a:r>
              <a:endParaRPr lang="ja-JP" altLang="en-US" sz="1292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50" name="テキスト ボックス 17"/>
            <p:cNvSpPr txBox="1">
              <a:spLocks noChangeArrowheads="1"/>
            </p:cNvSpPr>
            <p:nvPr/>
          </p:nvSpPr>
          <p:spPr bwMode="auto">
            <a:xfrm>
              <a:off x="3224515" y="1346892"/>
              <a:ext cx="779788" cy="315153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292" dirty="0">
                  <a:solidFill>
                    <a:srgbClr val="000000"/>
                  </a:solidFill>
                  <a:cs typeface="Arial" charset="0"/>
                </a:rPr>
                <a:t>12.50 </a:t>
              </a:r>
              <a:r>
                <a:rPr lang="en-US" altLang="ja-JP" sz="1292" dirty="0" err="1">
                  <a:solidFill>
                    <a:srgbClr val="000000"/>
                  </a:solidFill>
                  <a:cs typeface="Arial" charset="0"/>
                </a:rPr>
                <a:t>Гр</a:t>
              </a:r>
              <a:endParaRPr lang="ja-JP" altLang="en-US" sz="1292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51" name="テキスト ボックス 18"/>
            <p:cNvSpPr txBox="1">
              <a:spLocks noChangeArrowheads="1"/>
            </p:cNvSpPr>
            <p:nvPr/>
          </p:nvSpPr>
          <p:spPr bwMode="auto">
            <a:xfrm>
              <a:off x="3224512" y="1036474"/>
              <a:ext cx="779788" cy="315153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292" dirty="0">
                  <a:solidFill>
                    <a:srgbClr val="000000"/>
                  </a:solidFill>
                  <a:cs typeface="Arial" charset="0"/>
                </a:rPr>
                <a:t>17.50 </a:t>
              </a:r>
              <a:r>
                <a:rPr lang="en-US" altLang="ja-JP" sz="1292" dirty="0" err="1">
                  <a:solidFill>
                    <a:srgbClr val="000000"/>
                  </a:solidFill>
                  <a:cs typeface="Arial" charset="0"/>
                </a:rPr>
                <a:t>Гр</a:t>
              </a:r>
              <a:endParaRPr lang="ja-JP" altLang="en-US" sz="1292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052" name="テキスト ボックス 19"/>
            <p:cNvSpPr txBox="1">
              <a:spLocks noChangeArrowheads="1"/>
            </p:cNvSpPr>
            <p:nvPr/>
          </p:nvSpPr>
          <p:spPr bwMode="auto">
            <a:xfrm>
              <a:off x="3222901" y="1967727"/>
              <a:ext cx="781393" cy="315153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292" dirty="0">
                  <a:solidFill>
                    <a:srgbClr val="000000"/>
                  </a:solidFill>
                  <a:cs typeface="Arial" charset="0"/>
                </a:rPr>
                <a:t>  2.50 </a:t>
              </a:r>
              <a:r>
                <a:rPr lang="en-US" altLang="ja-JP" sz="1292" dirty="0" err="1">
                  <a:solidFill>
                    <a:srgbClr val="000000"/>
                  </a:solidFill>
                  <a:cs typeface="Arial" charset="0"/>
                </a:rPr>
                <a:t>Гр</a:t>
              </a:r>
              <a:endParaRPr lang="ja-JP" altLang="en-US" sz="1292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3222901" y="2268862"/>
              <a:ext cx="817334" cy="31515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1292" dirty="0">
                  <a:solidFill>
                    <a:prstClr val="black"/>
                  </a:solidFill>
                  <a:latin typeface="Arial" pitchFamily="34" charset="0"/>
                  <a:ea typeface="ＭＳ Ｐゴシック" pitchFamily="4" charset="-128"/>
                  <a:cs typeface="Arial" pitchFamily="34" charset="0"/>
                </a:rPr>
                <a:t>  1.25 </a:t>
              </a:r>
              <a:r>
                <a:rPr lang="en-US" altLang="ja-JP" sz="1292" dirty="0" err="1">
                  <a:solidFill>
                    <a:prstClr val="black"/>
                  </a:solidFill>
                  <a:latin typeface="Arial" pitchFamily="34" charset="0"/>
                  <a:ea typeface="ＭＳ Ｐゴシック" pitchFamily="4" charset="-128"/>
                  <a:cs typeface="Arial" pitchFamily="34" charset="0"/>
                </a:rPr>
                <a:t>Гр</a:t>
              </a:r>
              <a:endParaRPr lang="ja-JP" altLang="en-US" sz="1292" dirty="0">
                <a:solidFill>
                  <a:prstClr val="black"/>
                </a:solidFill>
                <a:latin typeface="Arial" pitchFamily="34" charset="0"/>
                <a:ea typeface="ＭＳ Ｐゴシック" pitchFamily="4" charset="-128"/>
                <a:cs typeface="Arial" pitchFamily="34" charset="0"/>
              </a:endParaRPr>
            </a:p>
          </p:txBody>
        </p:sp>
      </p:grpSp>
      <p:cxnSp>
        <p:nvCxnSpPr>
          <p:cNvPr id="57" name="直線矢印コネクタ 56"/>
          <p:cNvCxnSpPr/>
          <p:nvPr/>
        </p:nvCxnSpPr>
        <p:spPr>
          <a:xfrm rot="10800000">
            <a:off x="2249369" y="4048861"/>
            <a:ext cx="470388" cy="394188"/>
          </a:xfrm>
          <a:prstGeom prst="straightConnector1">
            <a:avLst/>
          </a:prstGeom>
          <a:ln w="28575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 rot="16200000" flipV="1">
            <a:off x="2933700" y="3521320"/>
            <a:ext cx="779585" cy="275492"/>
          </a:xfrm>
          <a:prstGeom prst="straightConnector1">
            <a:avLst/>
          </a:prstGeom>
          <a:ln w="28575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/>
          <p:nvPr/>
        </p:nvCxnSpPr>
        <p:spPr>
          <a:xfrm rot="5400000" flipH="1" flipV="1">
            <a:off x="505561" y="3538908"/>
            <a:ext cx="657957" cy="470388"/>
          </a:xfrm>
          <a:prstGeom prst="straightConnector1">
            <a:avLst/>
          </a:prstGeom>
          <a:ln w="28575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テキスト ボックス 6"/>
          <p:cNvSpPr txBox="1">
            <a:spLocks noChangeArrowheads="1"/>
          </p:cNvSpPr>
          <p:nvPr/>
        </p:nvSpPr>
        <p:spPr bwMode="auto">
          <a:xfrm>
            <a:off x="4373141" y="4208588"/>
            <a:ext cx="2291012" cy="603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Умайн </a:t>
            </a:r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хөндий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дотор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 </a:t>
            </a:r>
          </a:p>
          <a:p>
            <a:pPr algn="ctr"/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тавигдсан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аппликатор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 </a:t>
            </a:r>
          </a:p>
        </p:txBody>
      </p:sp>
      <p:cxnSp>
        <p:nvCxnSpPr>
          <p:cNvPr id="61" name="直線矢印コネクタ 60"/>
          <p:cNvCxnSpPr>
            <a:cxnSpLocks/>
            <a:stCxn id="1042" idx="0"/>
          </p:cNvCxnSpPr>
          <p:nvPr/>
        </p:nvCxnSpPr>
        <p:spPr>
          <a:xfrm flipH="1" flipV="1">
            <a:off x="5245347" y="2493760"/>
            <a:ext cx="273300" cy="1714828"/>
          </a:xfrm>
          <a:prstGeom prst="straightConnector1">
            <a:avLst/>
          </a:prstGeom>
          <a:ln w="28575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>
            <a:cxnSpLocks/>
            <a:stCxn id="1042" idx="0"/>
          </p:cNvCxnSpPr>
          <p:nvPr/>
        </p:nvCxnSpPr>
        <p:spPr>
          <a:xfrm flipV="1">
            <a:off x="5518647" y="2305051"/>
            <a:ext cx="2201434" cy="1903537"/>
          </a:xfrm>
          <a:prstGeom prst="straightConnector1">
            <a:avLst/>
          </a:prstGeom>
          <a:ln w="28575">
            <a:solidFill>
              <a:srgbClr val="FF66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テキスト ボックス 14"/>
          <p:cNvSpPr txBox="1">
            <a:spLocks noChangeArrowheads="1"/>
          </p:cNvSpPr>
          <p:nvPr/>
        </p:nvSpPr>
        <p:spPr bwMode="auto">
          <a:xfrm>
            <a:off x="6655778" y="4208588"/>
            <a:ext cx="2326674" cy="85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Үтрээнд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тавигдсан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 </a:t>
            </a:r>
          </a:p>
          <a:p>
            <a:pPr algn="ctr"/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аппликатор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 </a:t>
            </a:r>
          </a:p>
          <a:p>
            <a:pPr algn="ctr"/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овойд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1662" b="1" dirty="0" err="1">
                <a:solidFill>
                  <a:srgbClr val="000000"/>
                </a:solidFill>
                <a:cs typeface="Arial" charset="0"/>
              </a:rPr>
              <a:t>төрөл</a:t>
            </a:r>
            <a:r>
              <a:rPr lang="en-US" altLang="ja-JP" sz="1662" b="1" dirty="0">
                <a:solidFill>
                  <a:srgbClr val="000000"/>
                </a:solidFill>
                <a:cs typeface="Arial" charset="0"/>
              </a:rPr>
              <a:t>)</a:t>
            </a:r>
            <a:endParaRPr lang="ja-JP" altLang="en-US" sz="1662" b="1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70" name="直線矢印コネクタ 69"/>
          <p:cNvCxnSpPr>
            <a:cxnSpLocks/>
            <a:stCxn id="1045" idx="0"/>
          </p:cNvCxnSpPr>
          <p:nvPr/>
        </p:nvCxnSpPr>
        <p:spPr>
          <a:xfrm flipH="1" flipV="1">
            <a:off x="7662637" y="3268542"/>
            <a:ext cx="156478" cy="940046"/>
          </a:xfrm>
          <a:prstGeom prst="straightConnector1">
            <a:avLst/>
          </a:prstGeom>
          <a:ln w="28575">
            <a:solidFill>
              <a:srgbClr val="66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>
            <a:cxnSpLocks/>
            <a:stCxn id="1045" idx="0"/>
          </p:cNvCxnSpPr>
          <p:nvPr/>
        </p:nvCxnSpPr>
        <p:spPr>
          <a:xfrm flipH="1" flipV="1">
            <a:off x="5635879" y="3229710"/>
            <a:ext cx="2183236" cy="978878"/>
          </a:xfrm>
          <a:prstGeom prst="straightConnector1">
            <a:avLst/>
          </a:prstGeom>
          <a:ln w="28575">
            <a:solidFill>
              <a:srgbClr val="66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正方形/長方形 78"/>
          <p:cNvSpPr>
            <a:spLocks noChangeArrowheads="1"/>
          </p:cNvSpPr>
          <p:nvPr/>
        </p:nvSpPr>
        <p:spPr bwMode="auto">
          <a:xfrm>
            <a:off x="234036" y="5256233"/>
            <a:ext cx="8440615" cy="145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Умайн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хөндий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доторх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туяа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эмчилгээ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нь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хавдрын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голомтонд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өндөр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тунг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хүргэж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зэргэлдээх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эрүүл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эд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эрхтэний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тунг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багасгах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боломжтой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бөгөөд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хавдрын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эдгэрэлтэнд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үр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дүн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сайтай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эмчилгээ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юм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. 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Цацрагийн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хожуу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үед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илрэх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гаж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нөлөөний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эрсдэл</a:t>
            </a:r>
            <a:r>
              <a:rPr lang="en-US" altLang="ja-JP" sz="2215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sz="2215" dirty="0" err="1">
                <a:solidFill>
                  <a:srgbClr val="000000"/>
                </a:solidFill>
                <a:cs typeface="Arial" charset="0"/>
              </a:rPr>
              <a:t>багатай</a:t>
            </a:r>
            <a:endParaRPr lang="en-US" altLang="ja-JP" sz="2215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AB5E93-2892-6543-A74C-2DB226352D7A}"/>
              </a:ext>
            </a:extLst>
          </p:cNvPr>
          <p:cNvSpPr/>
          <p:nvPr/>
        </p:nvSpPr>
        <p:spPr>
          <a:xfrm>
            <a:off x="497205" y="147386"/>
            <a:ext cx="7235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АРГАЧЛАЛ</a:t>
            </a: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228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48D7-EEC1-554E-AE87-A9304490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416" y="1059872"/>
            <a:ext cx="2259162" cy="4851349"/>
          </a:xfrm>
        </p:spPr>
        <p:txBody>
          <a:bodyPr>
            <a:normAutofit/>
          </a:bodyPr>
          <a:lstStyle/>
          <a:p>
            <a:r>
              <a:rPr lang="mn-MN" sz="2500" b="1"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хэрэглэгдэхүүн ба арга зүй</a:t>
            </a:r>
            <a:br>
              <a:rPr lang="en-US" sz="2500" b="1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5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5A64A-1DF2-454F-A1E4-D06998A8B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276" y="1059872"/>
            <a:ext cx="4668183" cy="485135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mn-MN" sz="1400">
                <a:latin typeface="Calibri" panose="020F0502020204030204" pitchFamily="34" charset="0"/>
                <a:cs typeface="Calibri" panose="020F0502020204030204" pitchFamily="34" charset="0"/>
              </a:rPr>
              <a:t>Судалгааны загвар</a:t>
            </a: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mn-MN" sz="1400"/>
              <a:t>Эмнэлэгт суурилсан, нэг төвт, эмнэлзүйн судалгаа бөгөөд проспектив болон ретроспектив аргыг хавсран нэг агшингийн судалгааны загвараар хийж, хавсарсан эмчилгээний үр дүнг үнэлнэ. </a:t>
            </a:r>
            <a:endParaRPr lang="en-US" sz="1400"/>
          </a:p>
          <a:p>
            <a:pPr>
              <a:lnSpc>
                <a:spcPct val="90000"/>
              </a:lnSpc>
            </a:pP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n-MN" sz="1400"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хамрах хүрээ  </a:t>
            </a:r>
          </a:p>
          <a:p>
            <a:pPr>
              <a:lnSpc>
                <a:spcPct val="90000"/>
              </a:lnSpc>
            </a:pPr>
            <a:r>
              <a:rPr lang="mn-MN" sz="1400">
                <a:latin typeface="Calibri" panose="020F0502020204030204" pitchFamily="34" charset="0"/>
                <a:cs typeface="Calibri" panose="020F0502020204030204" pitchFamily="34" charset="0"/>
              </a:rPr>
              <a:t>Проспектив аргаар 2021 оны 7-р сараас 2021 оны 12 сарын хооронд УХХХ-ын FIGO 2018 ангилалын IIB-IVA үе шатны хавдар болох нь эдзүй, СРТ, КТ-ийн шинжилгээгээр батлагдаж, хосолсон туяа эмчилгээг химийн эмчилгээтэй хавсран эмчлэх заалт гарч, эмчлэгдэж байгаа судалгааны шалгуурыг хангасан, судалгаанд хамрагдахыг зөвшөөрсөн  өвчтөнийг хамруулна. </a:t>
            </a:r>
          </a:p>
          <a:p>
            <a:pPr>
              <a:lnSpc>
                <a:spcPct val="90000"/>
              </a:lnSpc>
            </a:pPr>
            <a:r>
              <a:rPr lang="mn-MN" sz="1400">
                <a:latin typeface="Calibri" panose="020F0502020204030204" pitchFamily="34" charset="0"/>
                <a:cs typeface="Calibri" panose="020F0502020204030204" pitchFamily="34" charset="0"/>
              </a:rPr>
              <a:t>Ретроспектив аргаар 2019 онд дээрх хавсарсан эмчилгээг хийлгэсэн IIB-IVA үе шатны 50-60 өвчтөнд клиникийн хяналтыг хийж, эмчилгээний үр дүн, хавсарсан эмчилгээтэй холбоотой гаж нөлөөний зэргийг үнэлнэ. </a:t>
            </a: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5266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CDC3-F878-494B-AE42-0942E729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76200"/>
            <a:ext cx="7773338" cy="1748577"/>
          </a:xfrm>
        </p:spPr>
        <p:txBody>
          <a:bodyPr/>
          <a:lstStyle/>
          <a:p>
            <a:r>
              <a:rPr lang="mn-MN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хамрах хүрээ  </a:t>
            </a:r>
            <a:br>
              <a:rPr lang="mn-MN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F1AAC-5E57-674B-8EE3-FDC6120BB012}"/>
              </a:ext>
            </a:extLst>
          </p:cNvPr>
          <p:cNvSpPr txBox="1"/>
          <p:nvPr/>
        </p:nvSpPr>
        <p:spPr>
          <a:xfrm>
            <a:off x="2590800" y="120284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ХСҮТ, </a:t>
            </a:r>
            <a:r>
              <a:rPr lang="en-US" dirty="0" err="1"/>
              <a:t>Туяа</a:t>
            </a:r>
            <a:r>
              <a:rPr lang="en-US" dirty="0"/>
              <a:t> </a:t>
            </a:r>
            <a:r>
              <a:rPr lang="en-US" dirty="0" err="1"/>
              <a:t>эмчилгээний</a:t>
            </a:r>
            <a:r>
              <a:rPr lang="en-US" dirty="0"/>
              <a:t> </a:t>
            </a:r>
            <a:r>
              <a:rPr lang="en-US" dirty="0" err="1"/>
              <a:t>тасаг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22F91-4B3C-1F49-9719-EEDB9F614503}"/>
              </a:ext>
            </a:extLst>
          </p:cNvPr>
          <p:cNvSpPr txBox="1"/>
          <p:nvPr/>
        </p:nvSpPr>
        <p:spPr>
          <a:xfrm>
            <a:off x="434340" y="1855507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1-р </a:t>
            </a:r>
            <a:r>
              <a:rPr lang="en-US" dirty="0" err="1"/>
              <a:t>бүлэг</a:t>
            </a:r>
            <a:r>
              <a:rPr lang="en-US" dirty="0"/>
              <a:t> </a:t>
            </a:r>
            <a:r>
              <a:rPr lang="en-US" dirty="0" err="1"/>
              <a:t>Ретроспектив</a:t>
            </a:r>
            <a:endParaRPr lang="en-US" dirty="0"/>
          </a:p>
          <a:p>
            <a:endParaRPr lang="en-US" dirty="0"/>
          </a:p>
          <a:p>
            <a:r>
              <a:rPr lang="en-US" dirty="0"/>
              <a:t>2019 </a:t>
            </a:r>
            <a:r>
              <a:rPr lang="en-US" dirty="0" err="1"/>
              <a:t>оны</a:t>
            </a:r>
            <a:r>
              <a:rPr lang="en-US" dirty="0"/>
              <a:t> 7 </a:t>
            </a:r>
            <a:r>
              <a:rPr lang="en-US" dirty="0" err="1"/>
              <a:t>сараас</a:t>
            </a:r>
            <a:r>
              <a:rPr lang="en-US" dirty="0"/>
              <a:t> 12 </a:t>
            </a:r>
            <a:r>
              <a:rPr lang="en-US" dirty="0" err="1"/>
              <a:t>сарын</a:t>
            </a:r>
            <a:r>
              <a:rPr lang="en-US" dirty="0"/>
              <a:t> </a:t>
            </a:r>
            <a:r>
              <a:rPr lang="en-US" dirty="0" err="1"/>
              <a:t>хооронд</a:t>
            </a:r>
            <a:r>
              <a:rPr lang="en-US" dirty="0"/>
              <a:t> </a:t>
            </a:r>
            <a:r>
              <a:rPr lang="en-US" dirty="0" err="1"/>
              <a:t>эмчлүүлсэн</a:t>
            </a:r>
            <a:r>
              <a:rPr lang="en-US" dirty="0"/>
              <a:t> 50-60 </a:t>
            </a:r>
            <a:r>
              <a:rPr lang="en-US" dirty="0" err="1"/>
              <a:t>өвчтөн</a:t>
            </a:r>
            <a:r>
              <a:rPr lang="en-US" dirty="0"/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A9D0A-0CB6-D649-9E31-848E5DB8BAE5}"/>
              </a:ext>
            </a:extLst>
          </p:cNvPr>
          <p:cNvSpPr txBox="1"/>
          <p:nvPr/>
        </p:nvSpPr>
        <p:spPr>
          <a:xfrm>
            <a:off x="5699760" y="1888282"/>
            <a:ext cx="2987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2-р </a:t>
            </a:r>
            <a:r>
              <a:rPr lang="en-US" dirty="0" err="1"/>
              <a:t>бүлэг</a:t>
            </a:r>
            <a:r>
              <a:rPr lang="en-US" dirty="0"/>
              <a:t> </a:t>
            </a:r>
            <a:r>
              <a:rPr lang="en-US" dirty="0" err="1"/>
              <a:t>Проспектив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2021 </a:t>
            </a:r>
            <a:r>
              <a:rPr lang="en-US" dirty="0" err="1"/>
              <a:t>оны</a:t>
            </a:r>
            <a:r>
              <a:rPr lang="en-US" dirty="0"/>
              <a:t> 7 </a:t>
            </a:r>
            <a:r>
              <a:rPr lang="en-US" dirty="0" err="1"/>
              <a:t>сараас</a:t>
            </a:r>
            <a:r>
              <a:rPr lang="en-US" dirty="0"/>
              <a:t> 12 </a:t>
            </a:r>
            <a:r>
              <a:rPr lang="en-US" dirty="0" err="1"/>
              <a:t>сарын</a:t>
            </a:r>
            <a:r>
              <a:rPr lang="en-US" dirty="0"/>
              <a:t> </a:t>
            </a:r>
            <a:r>
              <a:rPr lang="en-US" dirty="0" err="1"/>
              <a:t>хооронд</a:t>
            </a:r>
            <a:r>
              <a:rPr lang="en-US" dirty="0"/>
              <a:t> </a:t>
            </a:r>
            <a:r>
              <a:rPr lang="en-US" dirty="0" err="1"/>
              <a:t>эмчлүүлсэн</a:t>
            </a:r>
            <a:r>
              <a:rPr lang="en-US" dirty="0"/>
              <a:t> 50-60 </a:t>
            </a:r>
            <a:r>
              <a:rPr lang="en-US" dirty="0" err="1"/>
              <a:t>өвчтөн</a:t>
            </a:r>
            <a:r>
              <a:rPr lang="en-US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DAE6B-5386-5142-BE73-785F29AB6006}"/>
              </a:ext>
            </a:extLst>
          </p:cNvPr>
          <p:cNvSpPr txBox="1"/>
          <p:nvPr/>
        </p:nvSpPr>
        <p:spPr>
          <a:xfrm>
            <a:off x="609600" y="577999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Үгүй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B1940-2501-094D-A3FD-3724488BEDD4}"/>
              </a:ext>
            </a:extLst>
          </p:cNvPr>
          <p:cNvSpPr txBox="1"/>
          <p:nvPr/>
        </p:nvSpPr>
        <p:spPr>
          <a:xfrm>
            <a:off x="2590800" y="5791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Тийм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C834F-83EF-064A-98FF-A693E3C01660}"/>
              </a:ext>
            </a:extLst>
          </p:cNvPr>
          <p:cNvSpPr txBox="1"/>
          <p:nvPr/>
        </p:nvSpPr>
        <p:spPr>
          <a:xfrm>
            <a:off x="5181600" y="577999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Тийм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60BA3-91B9-4F48-BCBF-F5DFAD80ABE5}"/>
              </a:ext>
            </a:extLst>
          </p:cNvPr>
          <p:cNvSpPr txBox="1"/>
          <p:nvPr/>
        </p:nvSpPr>
        <p:spPr>
          <a:xfrm>
            <a:off x="7467600" y="58303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Үгүй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8A114-66E6-084A-823E-57DCF831B91D}"/>
              </a:ext>
            </a:extLst>
          </p:cNvPr>
          <p:cNvSpPr txBox="1"/>
          <p:nvPr/>
        </p:nvSpPr>
        <p:spPr>
          <a:xfrm>
            <a:off x="503301" y="3771583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Рентген</a:t>
            </a:r>
            <a:r>
              <a:rPr lang="en-US" dirty="0"/>
              <a:t> </a:t>
            </a:r>
            <a:r>
              <a:rPr lang="en-US" dirty="0" err="1"/>
              <a:t>зурагт</a:t>
            </a:r>
            <a:r>
              <a:rPr lang="en-US" dirty="0"/>
              <a:t> </a:t>
            </a:r>
            <a:r>
              <a:rPr lang="en-US" dirty="0" err="1"/>
              <a:t>суурилсан</a:t>
            </a:r>
            <a:r>
              <a:rPr lang="en-US" dirty="0"/>
              <a:t> 2 </a:t>
            </a:r>
            <a:r>
              <a:rPr lang="en-US" dirty="0" err="1"/>
              <a:t>хэмжээст</a:t>
            </a:r>
            <a:r>
              <a:rPr lang="en-US" dirty="0"/>
              <a:t> </a:t>
            </a:r>
            <a:r>
              <a:rPr lang="en-US" dirty="0" err="1"/>
              <a:t>арга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C7021-E24E-314B-9C96-7E6F036F17D5}"/>
              </a:ext>
            </a:extLst>
          </p:cNvPr>
          <p:cNvSpPr txBox="1"/>
          <p:nvPr/>
        </p:nvSpPr>
        <p:spPr>
          <a:xfrm>
            <a:off x="3712464" y="2769182"/>
            <a:ext cx="1933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Зайн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туяа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эмчилгээ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60B512-1546-7846-8643-DE7E10BFE184}"/>
              </a:ext>
            </a:extLst>
          </p:cNvPr>
          <p:cNvSpPr txBox="1"/>
          <p:nvPr/>
        </p:nvSpPr>
        <p:spPr>
          <a:xfrm>
            <a:off x="6397752" y="3755891"/>
            <a:ext cx="2084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КТ-</a:t>
            </a:r>
            <a:r>
              <a:rPr lang="en-US" dirty="0" err="1"/>
              <a:t>ийн</a:t>
            </a:r>
            <a:r>
              <a:rPr lang="en-US" dirty="0"/>
              <a:t> 3 </a:t>
            </a:r>
            <a:r>
              <a:rPr lang="en-US" dirty="0" err="1"/>
              <a:t>хэмжээст</a:t>
            </a:r>
            <a:r>
              <a:rPr lang="en-US" dirty="0"/>
              <a:t> </a:t>
            </a:r>
            <a:r>
              <a:rPr lang="en-US" dirty="0" err="1"/>
              <a:t>дүрсэд</a:t>
            </a:r>
            <a:r>
              <a:rPr lang="en-US" dirty="0"/>
              <a:t>  </a:t>
            </a:r>
            <a:r>
              <a:rPr lang="en-US" dirty="0" err="1"/>
              <a:t>суурилсан</a:t>
            </a:r>
            <a:r>
              <a:rPr lang="en-US" dirty="0"/>
              <a:t> </a:t>
            </a:r>
            <a:r>
              <a:rPr lang="en-US" dirty="0" err="1"/>
              <a:t>арга</a:t>
            </a:r>
            <a:r>
              <a:rPr lang="en-US" dirty="0"/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F5FF97-E58E-F640-9440-5FDF4FD36960}"/>
              </a:ext>
            </a:extLst>
          </p:cNvPr>
          <p:cNvSpPr txBox="1"/>
          <p:nvPr/>
        </p:nvSpPr>
        <p:spPr>
          <a:xfrm>
            <a:off x="3810000" y="467902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Химийн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эмчилгээ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57" name="Left-Right-Up Arrow 56">
            <a:extLst>
              <a:ext uri="{FF2B5EF4-FFF2-40B4-BE49-F238E27FC236}">
                <a16:creationId xmlns:a16="http://schemas.microsoft.com/office/drawing/2014/main" id="{4C932152-30A2-C24D-8D3D-C9FF08AC946F}"/>
              </a:ext>
            </a:extLst>
          </p:cNvPr>
          <p:cNvSpPr/>
          <p:nvPr/>
        </p:nvSpPr>
        <p:spPr>
          <a:xfrm flipV="1">
            <a:off x="3712464" y="1973306"/>
            <a:ext cx="1216152" cy="573117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515C21-31F1-CC4F-94B7-91ED6F4F1D89}"/>
              </a:ext>
            </a:extLst>
          </p:cNvPr>
          <p:cNvSpPr txBox="1"/>
          <p:nvPr/>
        </p:nvSpPr>
        <p:spPr>
          <a:xfrm>
            <a:off x="3712464" y="369772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Дотуур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туяа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эмчилгээ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59" name="Left Arrow 58">
            <a:extLst>
              <a:ext uri="{FF2B5EF4-FFF2-40B4-BE49-F238E27FC236}">
                <a16:creationId xmlns:a16="http://schemas.microsoft.com/office/drawing/2014/main" id="{AF117CAB-1E68-1C4A-A190-D9E9AD3D0DC2}"/>
              </a:ext>
            </a:extLst>
          </p:cNvPr>
          <p:cNvSpPr/>
          <p:nvPr/>
        </p:nvSpPr>
        <p:spPr>
          <a:xfrm>
            <a:off x="2484501" y="3951220"/>
            <a:ext cx="978408" cy="1586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Notched Right Arrow 61">
            <a:extLst>
              <a:ext uri="{FF2B5EF4-FFF2-40B4-BE49-F238E27FC236}">
                <a16:creationId xmlns:a16="http://schemas.microsoft.com/office/drawing/2014/main" id="{0CDC11A7-E138-9248-8ED1-D8D32780DF9C}"/>
              </a:ext>
            </a:extLst>
          </p:cNvPr>
          <p:cNvSpPr/>
          <p:nvPr/>
        </p:nvSpPr>
        <p:spPr>
          <a:xfrm>
            <a:off x="5384292" y="3904785"/>
            <a:ext cx="892302" cy="12823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CD72B3-C951-5D45-BB65-5E5BB87D1C4E}"/>
              </a:ext>
            </a:extLst>
          </p:cNvPr>
          <p:cNvCxnSpPr>
            <a:cxnSpLocks/>
          </p:cNvCxnSpPr>
          <p:nvPr/>
        </p:nvCxnSpPr>
        <p:spPr>
          <a:xfrm flipH="1">
            <a:off x="1219200" y="5244421"/>
            <a:ext cx="2590800" cy="53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A238416-E92D-684B-8A03-0EDBB42030F1}"/>
              </a:ext>
            </a:extLst>
          </p:cNvPr>
          <p:cNvCxnSpPr>
            <a:cxnSpLocks/>
          </p:cNvCxnSpPr>
          <p:nvPr/>
        </p:nvCxnSpPr>
        <p:spPr>
          <a:xfrm>
            <a:off x="2133600" y="4575714"/>
            <a:ext cx="1676400" cy="53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63D7E9-2E4F-6F47-AE5C-9B0009BBD6D0}"/>
              </a:ext>
            </a:extLst>
          </p:cNvPr>
          <p:cNvCxnSpPr>
            <a:cxnSpLocks/>
          </p:cNvCxnSpPr>
          <p:nvPr/>
        </p:nvCxnSpPr>
        <p:spPr>
          <a:xfrm flipH="1">
            <a:off x="2968656" y="5244421"/>
            <a:ext cx="841344" cy="58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53781F-E186-9E4E-858A-8698814B5CDC}"/>
              </a:ext>
            </a:extLst>
          </p:cNvPr>
          <p:cNvCxnSpPr>
            <a:cxnSpLocks/>
          </p:cNvCxnSpPr>
          <p:nvPr/>
        </p:nvCxnSpPr>
        <p:spPr>
          <a:xfrm>
            <a:off x="4819425" y="5273896"/>
            <a:ext cx="2800575" cy="50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56B24BD-181F-8B49-9587-9B947AA11A5E}"/>
              </a:ext>
            </a:extLst>
          </p:cNvPr>
          <p:cNvCxnSpPr>
            <a:cxnSpLocks/>
          </p:cNvCxnSpPr>
          <p:nvPr/>
        </p:nvCxnSpPr>
        <p:spPr>
          <a:xfrm>
            <a:off x="4819425" y="5297557"/>
            <a:ext cx="725745" cy="51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A0ACBA-5521-D140-B8F9-64E6C9CB194B}"/>
              </a:ext>
            </a:extLst>
          </p:cNvPr>
          <p:cNvCxnSpPr>
            <a:cxnSpLocks/>
          </p:cNvCxnSpPr>
          <p:nvPr/>
        </p:nvCxnSpPr>
        <p:spPr>
          <a:xfrm flipH="1">
            <a:off x="4819425" y="4491634"/>
            <a:ext cx="1355920" cy="62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281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FBC0-C3B0-4E41-8674-7ABF40B6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542318"/>
            <a:ext cx="7773338" cy="981682"/>
          </a:xfrm>
        </p:spPr>
        <p:txBody>
          <a:bodyPr>
            <a:normAutofit/>
          </a:bodyPr>
          <a:lstStyle/>
          <a:p>
            <a:r>
              <a:rPr lang="mn-MN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Зорилго</a:t>
            </a:r>
            <a:endParaRPr lang="en-US" sz="28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9BB3B-6FD8-F249-8D9C-C1A0E216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752600"/>
            <a:ext cx="72390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mn-MN" sz="1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EF9730-D24D-7846-BCD5-189A9B359B52}"/>
              </a:ext>
            </a:extLst>
          </p:cNvPr>
          <p:cNvSpPr/>
          <p:nvPr/>
        </p:nvSpPr>
        <p:spPr>
          <a:xfrm>
            <a:off x="1676400" y="2514600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mn-MN" b="1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Судалгааны ажлын зорилго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mn-M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Умайн хүзүүний хорт хавдрын хавсарсан хими, туяа эмчилгээ болон гурван хэмжээст компьютерт томографийн дүрслэлд суурилсан дотуур туяа эмчилгээний үр дүнг уламжлалт 2 хэмжээст аргатай харьцуулан судлахад оршино. </a:t>
            </a:r>
            <a:endParaRPr lang="en-US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818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77F2-C441-A848-8052-398BABF8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2" y="1066800"/>
            <a:ext cx="7773338" cy="295882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</a:t>
            </a:r>
            <a:r>
              <a:rPr lang="en-US" sz="3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ажлын</a:t>
            </a:r>
            <a:r>
              <a:rPr lang="en-US" sz="3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Зорилт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7B15-CA67-4E44-B686-7EAB6353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1828800"/>
            <a:ext cx="7773339" cy="46482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mn-MN" sz="5500" dirty="0">
                <a:latin typeface="Calibri" panose="020F0502020204030204" pitchFamily="34" charset="0"/>
                <a:cs typeface="Calibri" panose="020F0502020204030204" pitchFamily="34" charset="0"/>
              </a:rPr>
              <a:t>Умайн хүзүүний хорт хавдрын хими, зайн туяа эмчилгээний үр дүнг судлах </a:t>
            </a:r>
            <a:endParaRPr lang="en-US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mn-MN" sz="55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mn-MN" sz="5500" dirty="0">
                <a:latin typeface="Calibri" panose="020F0502020204030204" pitchFamily="34" charset="0"/>
                <a:cs typeface="Calibri" panose="020F0502020204030204" pitchFamily="34" charset="0"/>
              </a:rPr>
              <a:t>Дотуур туяа эмчилгээний КТ-ын дүрслэлд үндэслэсэн 3 хэмжээст аргын үр дүнг</a:t>
            </a:r>
            <a:endParaRPr lang="en-US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mn-MN" sz="5500" dirty="0">
                <a:latin typeface="Calibri" panose="020F0502020204030204" pitchFamily="34" charset="0"/>
                <a:cs typeface="Calibri" panose="020F0502020204030204" pitchFamily="34" charset="0"/>
              </a:rPr>
              <a:t> өндөр эрсдэлтэй эмнэлзүйн бай эзэлхүүний хэмжээ ба эмчилгээний тунгийн </a:t>
            </a:r>
            <a:endParaRPr lang="en-US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mn-MN" sz="5500" dirty="0">
                <a:latin typeface="Calibri" panose="020F0502020204030204" pitchFamily="34" charset="0"/>
                <a:cs typeface="Calibri" panose="020F0502020204030204" pitchFamily="34" charset="0"/>
              </a:rPr>
              <a:t>харьцаагаар хавдрын үе шат, морфологийн бүтэцтэй уялдуулан судалж, рентген </a:t>
            </a: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 marL="0" indent="0">
              <a:buNone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mn-MN" sz="5500" dirty="0">
                <a:latin typeface="Calibri" panose="020F0502020204030204" pitchFamily="34" charset="0"/>
                <a:cs typeface="Calibri" panose="020F0502020204030204" pitchFamily="34" charset="0"/>
              </a:rPr>
              <a:t>зурган дээрх цэгт үндэслэн тунг тооцоолдог 2 хэмжээст аргын үр дүнтэй</a:t>
            </a:r>
            <a:endParaRPr lang="en-US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mn-MN" sz="5500" dirty="0">
                <a:latin typeface="Calibri" panose="020F0502020204030204" pitchFamily="34" charset="0"/>
                <a:cs typeface="Calibri" panose="020F0502020204030204" pitchFamily="34" charset="0"/>
              </a:rPr>
              <a:t> харьцуулах</a:t>
            </a:r>
            <a:endParaRPr lang="en-US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3.  </a:t>
            </a:r>
            <a:r>
              <a:rPr lang="mn-MN" sz="5500" dirty="0">
                <a:latin typeface="Calibri" panose="020F0502020204030204" pitchFamily="34" charset="0"/>
                <a:cs typeface="Calibri" panose="020F0502020204030204" pitchFamily="34" charset="0"/>
              </a:rPr>
              <a:t>Умайн хүзүүний хорт хавдрын хавсарсан хими, туяа эмчилгээний дараах гаж </a:t>
            </a:r>
            <a:endParaRPr lang="en-US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mn-MN" sz="5500" dirty="0">
                <a:latin typeface="Calibri" panose="020F0502020204030204" pitchFamily="34" charset="0"/>
                <a:cs typeface="Calibri" panose="020F0502020204030204" pitchFamily="34" charset="0"/>
              </a:rPr>
              <a:t>нөлөөг үнэлэх </a:t>
            </a:r>
            <a:endParaRPr lang="en-US" sz="5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67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E1FB-563A-3A47-895A-2C8F0B56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8391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Дотуур </a:t>
            </a: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эмчилгээний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Рентген </a:t>
            </a: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зурагт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үндэслэсэн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Хоёр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хэмжээст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Манчейстер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аргА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Уламжлалт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арга</a:t>
            </a:r>
            <a: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altLang="ja-JP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0A6D29C-11AF-1A41-AF6B-61D5A3730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7" t="35356" r="20537" b="14135"/>
          <a:stretch/>
        </p:blipFill>
        <p:spPr>
          <a:xfrm>
            <a:off x="0" y="2133600"/>
            <a:ext cx="4648200" cy="433958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A07760-B3A4-5947-96AE-C0E8E915A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23333" r="19167" b="30000"/>
          <a:stretch/>
        </p:blipFill>
        <p:spPr>
          <a:xfrm>
            <a:off x="4648200" y="2053588"/>
            <a:ext cx="4495800" cy="44195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CC1B8D-017A-2B48-B872-5DF8C50F6273}"/>
              </a:ext>
            </a:extLst>
          </p:cNvPr>
          <p:cNvSpPr/>
          <p:nvPr/>
        </p:nvSpPr>
        <p:spPr>
          <a:xfrm>
            <a:off x="228600" y="222346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ҮНДЭСЛЭЛ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68370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F92A03-6AF4-964E-A8C7-E12C1A098DF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376955" y="2644824"/>
            <a:ext cx="5723589" cy="27558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0EF49-A2D1-3B42-83A0-6D6FAFABC438}"/>
              </a:ext>
            </a:extLst>
          </p:cNvPr>
          <p:cNvSpPr/>
          <p:nvPr/>
        </p:nvSpPr>
        <p:spPr>
          <a:xfrm>
            <a:off x="304800" y="7714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Дотуур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эмчилгээний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дүрсэд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суурилсан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хэмжээст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технолог</a:t>
            </a:r>
            <a:b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0E225-5F21-1747-855D-5C4DFEA678C5}"/>
              </a:ext>
            </a:extLst>
          </p:cNvPr>
          <p:cNvSpPr/>
          <p:nvPr/>
        </p:nvSpPr>
        <p:spPr>
          <a:xfrm>
            <a:off x="497205" y="147386"/>
            <a:ext cx="7235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АРГАЧЛАЛ</a:t>
            </a: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685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AA\Desktop\IGBT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81200"/>
            <a:ext cx="4114800" cy="440489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81000" y="-304800"/>
            <a:ext cx="78105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800" spc="-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spc="-4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ҮНДЭСЛЭЛ</a:t>
            </a:r>
          </a:p>
          <a:p>
            <a:pPr algn="ctr"/>
            <a:endParaRPr lang="en-US" sz="2400" spc="-4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spc="-4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4AC880-34CF-2C47-ADAB-E081F300A7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13213" r="16621" b="15577"/>
          <a:stretch/>
        </p:blipFill>
        <p:spPr>
          <a:xfrm>
            <a:off x="4267200" y="2286000"/>
            <a:ext cx="4724401" cy="41000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29D0FE-5BA9-8C44-92A2-C06865A1635C}"/>
              </a:ext>
            </a:extLst>
          </p:cNvPr>
          <p:cNvSpPr/>
          <p:nvPr/>
        </p:nvSpPr>
        <p:spPr>
          <a:xfrm>
            <a:off x="533400" y="1308269"/>
            <a:ext cx="59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-4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PELVIC MRI IMAGING IS BEST CHOICE FOR GYNECOLOGICAL PATIENTS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7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テキスト ボックス 1"/>
          <p:cNvSpPr txBox="1">
            <a:spLocks noChangeArrowheads="1"/>
          </p:cNvSpPr>
          <p:nvPr/>
        </p:nvSpPr>
        <p:spPr bwMode="auto">
          <a:xfrm>
            <a:off x="1447800" y="-2590800"/>
            <a:ext cx="2782493" cy="716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ja-JP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ИЛТГЭЛИЙН АГУУЛГА</a:t>
            </a:r>
          </a:p>
        </p:txBody>
      </p:sp>
      <p:sp>
        <p:nvSpPr>
          <p:cNvPr id="69635" name="テキスト ボックス 2"/>
          <p:cNvSpPr txBox="1">
            <a:spLocks noChangeArrowheads="1"/>
          </p:cNvSpPr>
          <p:nvPr/>
        </p:nvSpPr>
        <p:spPr bwMode="auto">
          <a:xfrm>
            <a:off x="4343400" y="838200"/>
            <a:ext cx="4125449" cy="5180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ажлын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үндэслэл</a:t>
            </a:r>
            <a:endParaRPr lang="en-US" altLang="ja-JP" sz="17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endParaRPr lang="en-US" altLang="ja-JP" sz="17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Умайн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хүзүүний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хорт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хавдрын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хосолсон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endParaRPr lang="en-US" altLang="ja-JP" sz="17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Дотуур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эмчилгээний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зарчим</a:t>
            </a:r>
            <a:endParaRPr lang="en-US" altLang="ja-JP" sz="17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endParaRPr lang="en-US" altLang="ja-JP" sz="17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Дотуур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эмчилгээний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хэмжээст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технолог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(3D-IGBT)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endParaRPr lang="en-US" altLang="ja-JP" sz="17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Хавдрын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эзэлхүүн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эмчилгээний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тунг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тооцож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хавдрын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эдгэрэлтийг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үнэлсэн</a:t>
            </a: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7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нь</a:t>
            </a:r>
            <a:endParaRPr lang="en-US" altLang="ja-JP" sz="17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endParaRPr lang="en-US" altLang="ja-JP" sz="17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Үр дүн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endParaRPr lang="en-US" altLang="ja-JP" sz="17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ja-JP" sz="17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Дүгнэлт 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endParaRPr lang="en-US" altLang="ja-JP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90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48" y="2702806"/>
            <a:ext cx="2668824" cy="2009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107225" y="4601349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Gross tumor volume - GTV </a:t>
            </a:r>
          </a:p>
          <a:p>
            <a:r>
              <a:rPr lang="en-US" dirty="0"/>
              <a:t>ДТЭ </a:t>
            </a:r>
            <a:r>
              <a:rPr lang="en-US" dirty="0" err="1"/>
              <a:t>хийх</a:t>
            </a:r>
            <a:r>
              <a:rPr lang="en-US" dirty="0"/>
              <a:t> </a:t>
            </a:r>
            <a:r>
              <a:rPr lang="en-US" dirty="0" err="1"/>
              <a:t>үед</a:t>
            </a:r>
            <a:r>
              <a:rPr lang="en-US" dirty="0"/>
              <a:t> </a:t>
            </a:r>
            <a:r>
              <a:rPr lang="en-US" dirty="0" err="1"/>
              <a:t>макроскопийн</a:t>
            </a:r>
            <a:r>
              <a:rPr lang="en-US" dirty="0"/>
              <a:t> </a:t>
            </a:r>
            <a:r>
              <a:rPr lang="en-US" dirty="0" err="1"/>
              <a:t>түвшинд</a:t>
            </a:r>
            <a:r>
              <a:rPr lang="en-US" dirty="0"/>
              <a:t> </a:t>
            </a:r>
            <a:r>
              <a:rPr lang="en-US" dirty="0" err="1"/>
              <a:t>буюу</a:t>
            </a:r>
            <a:r>
              <a:rPr lang="en-US" dirty="0"/>
              <a:t> </a:t>
            </a:r>
            <a:r>
              <a:rPr lang="en-US" dirty="0" err="1"/>
              <a:t>илэрхий</a:t>
            </a:r>
            <a:r>
              <a:rPr lang="en-US" dirty="0"/>
              <a:t> </a:t>
            </a:r>
            <a:r>
              <a:rPr lang="en-US" dirty="0" err="1"/>
              <a:t>ургасан</a:t>
            </a:r>
            <a:r>
              <a:rPr lang="en-US" dirty="0"/>
              <a:t> </a:t>
            </a:r>
            <a:r>
              <a:rPr lang="en-US" dirty="0" err="1"/>
              <a:t>байгаа</a:t>
            </a:r>
            <a:r>
              <a:rPr lang="en-US" dirty="0"/>
              <a:t> </a:t>
            </a:r>
            <a:r>
              <a:rPr lang="en-US" dirty="0" err="1"/>
              <a:t>хавдар</a:t>
            </a:r>
            <a:endParaRPr lang="en-US" dirty="0"/>
          </a:p>
          <a:p>
            <a:endParaRPr lang="en-US" dirty="0"/>
          </a:p>
          <a:p>
            <a:pPr lvl="0"/>
            <a:r>
              <a:rPr lang="en-US" dirty="0"/>
              <a:t>2. High risk clinical volume</a:t>
            </a:r>
            <a:r>
              <a:rPr lang="mn-MN" dirty="0"/>
              <a:t>/</a:t>
            </a:r>
            <a:r>
              <a:rPr lang="en-US" dirty="0"/>
              <a:t>HR CTV</a:t>
            </a:r>
            <a:r>
              <a:rPr lang="mn-MN" dirty="0"/>
              <a:t>, </a:t>
            </a:r>
            <a:r>
              <a:rPr lang="en-US" dirty="0">
                <a:solidFill>
                  <a:srgbClr val="FF0000"/>
                </a:solidFill>
              </a:rPr>
              <a:t>ӨНДӨР ЭРСДЭЛТЭЙ ЭМНЭЛЗҮЙН </a:t>
            </a:r>
            <a:r>
              <a:rPr lang="mn-MN" dirty="0">
                <a:solidFill>
                  <a:srgbClr val="FF0000"/>
                </a:solidFill>
              </a:rPr>
              <a:t>БАЙ </a:t>
            </a:r>
            <a:r>
              <a:rPr lang="en-US" dirty="0">
                <a:solidFill>
                  <a:srgbClr val="FF0000"/>
                </a:solidFill>
              </a:rPr>
              <a:t>ЭЗЛЭХҮҮН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СДТ-</a:t>
            </a:r>
            <a:r>
              <a:rPr lang="en-US" dirty="0" err="1"/>
              <a:t>д</a:t>
            </a:r>
            <a:r>
              <a:rPr lang="en-US" dirty="0"/>
              <a:t> </a:t>
            </a:r>
            <a:r>
              <a:rPr lang="en-US" dirty="0" err="1"/>
              <a:t>үндэслэсэн</a:t>
            </a:r>
            <a:r>
              <a:rPr lang="en-US" dirty="0"/>
              <a:t> </a:t>
            </a:r>
            <a:r>
              <a:rPr lang="en-US" dirty="0" err="1"/>
              <a:t>умайн</a:t>
            </a:r>
            <a:r>
              <a:rPr lang="en-US" dirty="0"/>
              <a:t> </a:t>
            </a:r>
            <a:r>
              <a:rPr lang="en-US" dirty="0" err="1"/>
              <a:t>хүзүү</a:t>
            </a:r>
            <a:r>
              <a:rPr lang="en-US" dirty="0"/>
              <a:t> + </a:t>
            </a:r>
            <a:r>
              <a:rPr lang="en-US" dirty="0" err="1"/>
              <a:t>хавдрын</a:t>
            </a:r>
            <a:r>
              <a:rPr lang="en-US" dirty="0"/>
              <a:t> </a:t>
            </a:r>
            <a:r>
              <a:rPr lang="en-US" dirty="0" err="1"/>
              <a:t>тархалт</a:t>
            </a:r>
            <a:endParaRPr lang="en-US" dirty="0"/>
          </a:p>
          <a:p>
            <a:pPr marL="257175" indent="-257175">
              <a:buFont typeface="Courier New" panose="02070309020205020404" pitchFamily="49" charset="0"/>
              <a:buChar char="o"/>
            </a:pPr>
            <a:r>
              <a:rPr lang="en-US" dirty="0"/>
              <a:t>КТ-д </a:t>
            </a:r>
            <a:r>
              <a:rPr lang="en-US" dirty="0" err="1"/>
              <a:t>үндэслэсэн</a:t>
            </a:r>
            <a:r>
              <a:rPr lang="en-US" dirty="0"/>
              <a:t> </a:t>
            </a:r>
            <a:r>
              <a:rPr lang="en-US" dirty="0" err="1"/>
              <a:t>умайн</a:t>
            </a:r>
            <a:r>
              <a:rPr lang="en-US" dirty="0"/>
              <a:t> </a:t>
            </a:r>
            <a:r>
              <a:rPr lang="en-US" dirty="0" err="1"/>
              <a:t>хүзүүг</a:t>
            </a:r>
            <a:r>
              <a:rPr lang="en-US" dirty="0"/>
              <a:t> </a:t>
            </a:r>
            <a:r>
              <a:rPr lang="en-US" dirty="0" err="1"/>
              <a:t>өргөнөөр</a:t>
            </a:r>
            <a:r>
              <a:rPr lang="en-US" dirty="0"/>
              <a:t> нь + </a:t>
            </a:r>
            <a:r>
              <a:rPr lang="en-US" dirty="0" err="1"/>
              <a:t>параметрийн</a:t>
            </a:r>
            <a:r>
              <a:rPr lang="en-US" dirty="0"/>
              <a:t> </a:t>
            </a:r>
            <a:r>
              <a:rPr lang="en-US" dirty="0" err="1"/>
              <a:t>тархалт</a:t>
            </a:r>
            <a:r>
              <a:rPr lang="en-US" dirty="0"/>
              <a:t> + </a:t>
            </a:r>
            <a:r>
              <a:rPr lang="en-US" dirty="0" err="1"/>
              <a:t>сэжиглэж</a:t>
            </a:r>
            <a:r>
              <a:rPr lang="en-US" dirty="0"/>
              <a:t> </a:t>
            </a:r>
            <a:r>
              <a:rPr lang="en-US" dirty="0" err="1"/>
              <a:t>байгаа</a:t>
            </a:r>
            <a:r>
              <a:rPr lang="en-US" dirty="0"/>
              <a:t> </a:t>
            </a:r>
            <a:r>
              <a:rPr lang="en-US" dirty="0" err="1"/>
              <a:t>үлдэц</a:t>
            </a:r>
            <a:r>
              <a:rPr lang="en-US" dirty="0"/>
              <a:t> </a:t>
            </a:r>
            <a:r>
              <a:rPr lang="en-US" dirty="0" err="1"/>
              <a:t>хавдар</a:t>
            </a: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573A2-23F8-9441-BD4E-A36F6BDCC3D1}"/>
              </a:ext>
            </a:extLst>
          </p:cNvPr>
          <p:cNvSpPr/>
          <p:nvPr/>
        </p:nvSpPr>
        <p:spPr>
          <a:xfrm>
            <a:off x="5620475" y="2034401"/>
            <a:ext cx="3284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</a:rPr>
              <a:t>(GEC-ESTRO recommendations - I in 2005 )</a:t>
            </a:r>
          </a:p>
        </p:txBody>
      </p:sp>
      <p:sp>
        <p:nvSpPr>
          <p:cNvPr id="17" name="テキスト ボックス 14">
            <a:extLst>
              <a:ext uri="{FF2B5EF4-FFF2-40B4-BE49-F238E27FC236}">
                <a16:creationId xmlns:a16="http://schemas.microsoft.com/office/drawing/2014/main" id="{F3F018B8-1699-CA49-A8A5-7D2962DEC981}"/>
              </a:ext>
            </a:extLst>
          </p:cNvPr>
          <p:cNvSpPr txBox="1"/>
          <p:nvPr/>
        </p:nvSpPr>
        <p:spPr>
          <a:xfrm>
            <a:off x="838200" y="871445"/>
            <a:ext cx="691715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Дотуур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туяа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эмчилгээний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технологийн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дэвшил</a:t>
            </a:r>
            <a:r>
              <a:rPr lang="mn-M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Монгол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улс</a:t>
            </a:r>
            <a:r>
              <a:rPr lang="mn-M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</a:t>
            </a:r>
            <a:b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КТ-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ийн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зурган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дээр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үндэслэн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хэмжээсээр</a:t>
            </a:r>
            <a:b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Эмчлэх </a:t>
            </a:r>
            <a:r>
              <a:rPr lang="en-US" altLang="ja-JP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гэж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буй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байг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эзлэхүүнээр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нь</a:t>
            </a:r>
            <a:r>
              <a:rPr lang="en-US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тодорхойлно</a:t>
            </a:r>
            <a:r>
              <a:rPr lang="mn-MN" altLang="ja-JP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ja-JP" alt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22C65B7-DB47-9645-82AC-EC276CFBF83B}"/>
              </a:ext>
            </a:extLst>
          </p:cNvPr>
          <p:cNvSpPr txBox="1">
            <a:spLocks/>
          </p:cNvSpPr>
          <p:nvPr/>
        </p:nvSpPr>
        <p:spPr>
          <a:xfrm>
            <a:off x="1002575" y="158624"/>
            <a:ext cx="7353300" cy="99417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BF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8" name="図 3">
            <a:extLst>
              <a:ext uri="{FF2B5EF4-FFF2-40B4-BE49-F238E27FC236}">
                <a16:creationId xmlns:a16="http://schemas.microsoft.com/office/drawing/2014/main" id="{ECE78730-DD77-DE49-A89A-DF680CAB26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4"/>
          <a:stretch/>
        </p:blipFill>
        <p:spPr bwMode="auto">
          <a:xfrm>
            <a:off x="84639" y="1937346"/>
            <a:ext cx="3175286" cy="21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図 4">
            <a:extLst>
              <a:ext uri="{FF2B5EF4-FFF2-40B4-BE49-F238E27FC236}">
                <a16:creationId xmlns:a16="http://schemas.microsoft.com/office/drawing/2014/main" id="{6124262B-7023-574B-A451-1FE490A943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28290" r="1" b="20129"/>
          <a:stretch/>
        </p:blipFill>
        <p:spPr bwMode="auto">
          <a:xfrm>
            <a:off x="3344564" y="2502368"/>
            <a:ext cx="2941783" cy="183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フリーフォーム 6">
            <a:extLst>
              <a:ext uri="{FF2B5EF4-FFF2-40B4-BE49-F238E27FC236}">
                <a16:creationId xmlns:a16="http://schemas.microsoft.com/office/drawing/2014/main" id="{BE01523F-FDAD-2842-85DA-BF20C3C9CC20}"/>
              </a:ext>
            </a:extLst>
          </p:cNvPr>
          <p:cNvSpPr/>
          <p:nvPr/>
        </p:nvSpPr>
        <p:spPr>
          <a:xfrm>
            <a:off x="4648200" y="3200401"/>
            <a:ext cx="457200" cy="304799"/>
          </a:xfrm>
          <a:custGeom>
            <a:avLst/>
            <a:gdLst>
              <a:gd name="connsiteX0" fmla="*/ 198647 w 918428"/>
              <a:gd name="connsiteY0" fmla="*/ 61812 h 692970"/>
              <a:gd name="connsiteX1" fmla="*/ 108031 w 918428"/>
              <a:gd name="connsiteY1" fmla="*/ 135952 h 692970"/>
              <a:gd name="connsiteX2" fmla="*/ 46247 w 918428"/>
              <a:gd name="connsiteY2" fmla="*/ 271877 h 692970"/>
              <a:gd name="connsiteX3" fmla="*/ 9177 w 918428"/>
              <a:gd name="connsiteY3" fmla="*/ 387206 h 692970"/>
              <a:gd name="connsiteX4" fmla="*/ 939 w 918428"/>
              <a:gd name="connsiteY4" fmla="*/ 531368 h 692970"/>
              <a:gd name="connsiteX5" fmla="*/ 25653 w 918428"/>
              <a:gd name="connsiteY5" fmla="*/ 626104 h 692970"/>
              <a:gd name="connsiteX6" fmla="*/ 120388 w 918428"/>
              <a:gd name="connsiteY6" fmla="*/ 683768 h 692970"/>
              <a:gd name="connsiteX7" fmla="*/ 243955 w 918428"/>
              <a:gd name="connsiteY7" fmla="*/ 687887 h 692970"/>
              <a:gd name="connsiteX8" fmla="*/ 338690 w 918428"/>
              <a:gd name="connsiteY8" fmla="*/ 634341 h 692970"/>
              <a:gd name="connsiteX9" fmla="*/ 507566 w 918428"/>
              <a:gd name="connsiteY9" fmla="*/ 601390 h 692970"/>
              <a:gd name="connsiteX10" fmla="*/ 627015 w 918428"/>
              <a:gd name="connsiteY10" fmla="*/ 576677 h 692970"/>
              <a:gd name="connsiteX11" fmla="*/ 717631 w 918428"/>
              <a:gd name="connsiteY11" fmla="*/ 621985 h 692970"/>
              <a:gd name="connsiteX12" fmla="*/ 808247 w 918428"/>
              <a:gd name="connsiteY12" fmla="*/ 638460 h 692970"/>
              <a:gd name="connsiteX13" fmla="*/ 898863 w 918428"/>
              <a:gd name="connsiteY13" fmla="*/ 576677 h 692970"/>
              <a:gd name="connsiteX14" fmla="*/ 915339 w 918428"/>
              <a:gd name="connsiteY14" fmla="*/ 481941 h 692970"/>
              <a:gd name="connsiteX15" fmla="*/ 907101 w 918428"/>
              <a:gd name="connsiteY15" fmla="*/ 313066 h 692970"/>
              <a:gd name="connsiteX16" fmla="*/ 808247 w 918428"/>
              <a:gd name="connsiteY16" fmla="*/ 164785 h 692970"/>
              <a:gd name="connsiteX17" fmla="*/ 684680 w 918428"/>
              <a:gd name="connsiteY17" fmla="*/ 70049 h 692970"/>
              <a:gd name="connsiteX18" fmla="*/ 478734 w 918428"/>
              <a:gd name="connsiteY18" fmla="*/ 4147 h 692970"/>
              <a:gd name="connsiteX19" fmla="*/ 322215 w 918428"/>
              <a:gd name="connsiteY19" fmla="*/ 12385 h 692970"/>
              <a:gd name="connsiteX20" fmla="*/ 198647 w 918428"/>
              <a:gd name="connsiteY20" fmla="*/ 61812 h 69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8428" h="692970">
                <a:moveTo>
                  <a:pt x="198647" y="61812"/>
                </a:moveTo>
                <a:cubicBezTo>
                  <a:pt x="162950" y="82406"/>
                  <a:pt x="133431" y="100941"/>
                  <a:pt x="108031" y="135952"/>
                </a:cubicBezTo>
                <a:cubicBezTo>
                  <a:pt x="82631" y="170963"/>
                  <a:pt x="62723" y="230001"/>
                  <a:pt x="46247" y="271877"/>
                </a:cubicBezTo>
                <a:cubicBezTo>
                  <a:pt x="29771" y="313753"/>
                  <a:pt x="16728" y="343958"/>
                  <a:pt x="9177" y="387206"/>
                </a:cubicBezTo>
                <a:cubicBezTo>
                  <a:pt x="1626" y="430454"/>
                  <a:pt x="-1807" y="491552"/>
                  <a:pt x="939" y="531368"/>
                </a:cubicBezTo>
                <a:cubicBezTo>
                  <a:pt x="3685" y="571184"/>
                  <a:pt x="5745" y="600704"/>
                  <a:pt x="25653" y="626104"/>
                </a:cubicBezTo>
                <a:cubicBezTo>
                  <a:pt x="45561" y="651504"/>
                  <a:pt x="84004" y="673471"/>
                  <a:pt x="120388" y="683768"/>
                </a:cubicBezTo>
                <a:cubicBezTo>
                  <a:pt x="156772" y="694065"/>
                  <a:pt x="207571" y="696125"/>
                  <a:pt x="243955" y="687887"/>
                </a:cubicBezTo>
                <a:cubicBezTo>
                  <a:pt x="280339" y="679649"/>
                  <a:pt x="294755" y="648757"/>
                  <a:pt x="338690" y="634341"/>
                </a:cubicBezTo>
                <a:cubicBezTo>
                  <a:pt x="382625" y="619925"/>
                  <a:pt x="507566" y="601390"/>
                  <a:pt x="507566" y="601390"/>
                </a:cubicBezTo>
                <a:cubicBezTo>
                  <a:pt x="555620" y="591779"/>
                  <a:pt x="592004" y="573244"/>
                  <a:pt x="627015" y="576677"/>
                </a:cubicBezTo>
                <a:cubicBezTo>
                  <a:pt x="662026" y="580110"/>
                  <a:pt x="687426" y="611688"/>
                  <a:pt x="717631" y="621985"/>
                </a:cubicBezTo>
                <a:cubicBezTo>
                  <a:pt x="747836" y="632282"/>
                  <a:pt x="778042" y="646011"/>
                  <a:pt x="808247" y="638460"/>
                </a:cubicBezTo>
                <a:cubicBezTo>
                  <a:pt x="838452" y="630909"/>
                  <a:pt x="881014" y="602764"/>
                  <a:pt x="898863" y="576677"/>
                </a:cubicBezTo>
                <a:cubicBezTo>
                  <a:pt x="916712" y="550590"/>
                  <a:pt x="913966" y="525876"/>
                  <a:pt x="915339" y="481941"/>
                </a:cubicBezTo>
                <a:cubicBezTo>
                  <a:pt x="916712" y="438006"/>
                  <a:pt x="924950" y="365925"/>
                  <a:pt x="907101" y="313066"/>
                </a:cubicBezTo>
                <a:cubicBezTo>
                  <a:pt x="889252" y="260207"/>
                  <a:pt x="845317" y="205288"/>
                  <a:pt x="808247" y="164785"/>
                </a:cubicBezTo>
                <a:cubicBezTo>
                  <a:pt x="771177" y="124282"/>
                  <a:pt x="739599" y="96822"/>
                  <a:pt x="684680" y="70049"/>
                </a:cubicBezTo>
                <a:cubicBezTo>
                  <a:pt x="629761" y="43276"/>
                  <a:pt x="539145" y="13758"/>
                  <a:pt x="478734" y="4147"/>
                </a:cubicBezTo>
                <a:cubicBezTo>
                  <a:pt x="418323" y="-5464"/>
                  <a:pt x="369583" y="3461"/>
                  <a:pt x="322215" y="12385"/>
                </a:cubicBezTo>
                <a:cubicBezTo>
                  <a:pt x="274847" y="21309"/>
                  <a:pt x="234344" y="41218"/>
                  <a:pt x="198647" y="61812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33062">
              <a:defRPr/>
            </a:pPr>
            <a:endParaRPr kumimoji="1" lang="ja-JP" altLang="en-US" sz="1247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21" name="テキスト ボックス 7">
            <a:extLst>
              <a:ext uri="{FF2B5EF4-FFF2-40B4-BE49-F238E27FC236}">
                <a16:creationId xmlns:a16="http://schemas.microsoft.com/office/drawing/2014/main" id="{9B783473-FF8E-354A-82CB-B160C6BEE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874" y="4341456"/>
            <a:ext cx="2559162" cy="284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defTabSz="63306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247" dirty="0">
                <a:solidFill>
                  <a:srgbClr val="FFFFFF"/>
                </a:solidFill>
              </a:rPr>
              <a:t>by courtesy of Prof. M. </a:t>
            </a:r>
            <a:r>
              <a:rPr lang="en-US" altLang="ja-JP" sz="1247" dirty="0" err="1">
                <a:solidFill>
                  <a:srgbClr val="FFFFFF"/>
                </a:solidFill>
              </a:rPr>
              <a:t>Wakatsuki</a:t>
            </a:r>
            <a:endParaRPr lang="ja-JP" altLang="en-US" sz="1247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5A35F8-9EEF-924D-A688-6F013568AA2D}"/>
              </a:ext>
            </a:extLst>
          </p:cNvPr>
          <p:cNvSpPr/>
          <p:nvPr/>
        </p:nvSpPr>
        <p:spPr>
          <a:xfrm>
            <a:off x="381000" y="202032"/>
            <a:ext cx="516492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ҮНДЭСЛЭЛ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602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E676-3E26-0A44-B85E-9D1A00EF3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976"/>
            <a:ext cx="7990366" cy="159617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sz="22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АРГАЧЛАЛ</a:t>
            </a:r>
            <a:br>
              <a:rPr lang="en-US" altLang="ja-JP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ja-JP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КТ-ИЙН ГУРВАН ХЭМЖЭЭСТ ДҮРСЛЭЛД СУУРИЛСАН ДОТУУР ТУЯА ЭМЧИЛГЭЭГЭЭР </a:t>
            </a:r>
            <a:r>
              <a:rPr lang="en-US" altLang="ja-JP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Өндөр</a:t>
            </a:r>
            <a:r>
              <a:rPr lang="en-US" altLang="ja-JP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эрсДэлТЭЙ</a:t>
            </a:r>
            <a:r>
              <a:rPr lang="en-US" altLang="ja-JP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ЭМНЭЛЗҮЙН </a:t>
            </a:r>
            <a:r>
              <a:rPr lang="en-US" altLang="ja-JP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эзлэхүүнИЙГ</a:t>
            </a:r>
            <a:r>
              <a:rPr lang="en-US" altLang="ja-JP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ТОДОРХОЙЛОХ УДИРДАМЖ </a:t>
            </a:r>
            <a:br>
              <a:rPr lang="en-US" altLang="ja-JP" sz="18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14B74B-6274-AB4E-9B29-815A93C01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5999"/>
            <a:ext cx="2971800" cy="4033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EB8F0-4699-CF49-9D8C-ED5CEE085B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2000" r="30000" b="40666"/>
          <a:stretch/>
        </p:blipFill>
        <p:spPr>
          <a:xfrm>
            <a:off x="5715000" y="2285999"/>
            <a:ext cx="3160458" cy="4033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736D97-F290-684A-9D29-C8E3933505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17777" r="27501" b="4667"/>
          <a:stretch/>
        </p:blipFill>
        <p:spPr>
          <a:xfrm>
            <a:off x="2959100" y="1752600"/>
            <a:ext cx="2755900" cy="382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0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2CCD9-BD32-E24E-A506-8F4C260B9A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3335" r="37500" b="31332"/>
          <a:stretch/>
        </p:blipFill>
        <p:spPr>
          <a:xfrm>
            <a:off x="228600" y="990600"/>
            <a:ext cx="41148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874B8F-D4B2-A544-9517-86C9DC082C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 t="24667" r="37500" b="31334"/>
          <a:stretch/>
        </p:blipFill>
        <p:spPr>
          <a:xfrm>
            <a:off x="6019800" y="990600"/>
            <a:ext cx="3124200" cy="266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A3831-147B-6E47-9256-86601EC72A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6000" r="36666" b="31333"/>
          <a:stretch/>
        </p:blipFill>
        <p:spPr>
          <a:xfrm>
            <a:off x="0" y="3810000"/>
            <a:ext cx="457200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84432-EB7C-F44D-82A6-7941400A4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0" y="4267200"/>
            <a:ext cx="2705100" cy="144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39925-C08D-8E4D-A5CB-1B5ED7559D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17777" r="27501" b="4667"/>
          <a:stretch/>
        </p:blipFill>
        <p:spPr>
          <a:xfrm>
            <a:off x="3384550" y="1524000"/>
            <a:ext cx="2705100" cy="3276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A69FD0-380B-EF44-A62B-A2F1A50F5FA8}"/>
              </a:ext>
            </a:extLst>
          </p:cNvPr>
          <p:cNvSpPr txBox="1">
            <a:spLocks/>
          </p:cNvSpPr>
          <p:nvPr/>
        </p:nvSpPr>
        <p:spPr>
          <a:xfrm>
            <a:off x="990600" y="340304"/>
            <a:ext cx="7773338" cy="650296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7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Дүрслэлд</a:t>
            </a:r>
            <a:r>
              <a:rPr lang="en-US" sz="27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үндэслэсэн</a:t>
            </a:r>
            <a:r>
              <a:rPr lang="en-US" sz="27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дотуур</a:t>
            </a:r>
            <a:r>
              <a:rPr lang="en-US" sz="27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sz="27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эмчилгээг</a:t>
            </a:r>
            <a:r>
              <a:rPr lang="en-US" sz="27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хийх</a:t>
            </a:r>
            <a:r>
              <a:rPr lang="en-US" sz="27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7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протокол</a:t>
            </a:r>
            <a:br>
              <a:rPr lang="mn-MN" sz="27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mn-MN" sz="27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mn-M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4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C872-0337-1E44-BC8A-DA8A1096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3.googleusercontent.com/ktO19Gb_xveXuOmMwF2wV9uKOSlBFcoUyFJAsLH9stVCpzlyAD31lC6x4oZbJusZcRxH7cOnYo_q2o-R3rPE1Ndi90Ri1A1eUJ8iVBCOErzdqfxHKohq-1trol37sOMlHUV5TkcW">
            <a:extLst>
              <a:ext uri="{FF2B5EF4-FFF2-40B4-BE49-F238E27FC236}">
                <a16:creationId xmlns:a16="http://schemas.microsoft.com/office/drawing/2014/main" id="{82C00139-84D5-0D45-895F-640B4B1A413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453" y="1752601"/>
            <a:ext cx="708526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40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5FB9-6490-5141-A515-3D8B0939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0" y="-462857"/>
            <a:ext cx="7773338" cy="159617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ҮР ДҮН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A452-DCF5-9042-9AC3-D1A31A4CE0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E026A-9476-D64E-B6C6-86A3664171A2}"/>
              </a:ext>
            </a:extLst>
          </p:cNvPr>
          <p:cNvSpPr/>
          <p:nvPr/>
        </p:nvSpPr>
        <p:spPr>
          <a:xfrm>
            <a:off x="1600200" y="1066800"/>
            <a:ext cx="7235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ДҮГНЭЛТ</a:t>
            </a: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8608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ACA38AC-4767-ED4D-8BA4-F11D0A70A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80" y="2133600"/>
            <a:ext cx="6578939" cy="3778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D48320-E324-4C43-AA19-3FF0247CC3A4}"/>
              </a:ext>
            </a:extLst>
          </p:cNvPr>
          <p:cNvSpPr/>
          <p:nvPr/>
        </p:nvSpPr>
        <p:spPr>
          <a:xfrm>
            <a:off x="457200" y="990600"/>
            <a:ext cx="838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Дотуур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эмчилгээг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КТ-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ийн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дүрслэлд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суурилсан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гурван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хэмжээст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аргаар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тодорхойлсон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Эзлэхүүн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ӨЭ-ЭЗЭ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том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тандемаас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зах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хүртэл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35мм-ээс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их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бол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az-Cyrl-AZ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Т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унгийн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тархалт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хангалтгүй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EQD2 D90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хангалтгүй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бол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Эдийн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дотор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нэмэлтээр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зүү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тавьж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нэмэлт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тун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өгөх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шаардлага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гарна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ШИНЭ ТЕХНОЛОГИЙН ХЭРЭГЦЭЭГ ҮНЭЛНЭ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C22C2-4606-A147-83A7-F161ECED6F17}"/>
              </a:ext>
            </a:extLst>
          </p:cNvPr>
          <p:cNvSpPr/>
          <p:nvPr/>
        </p:nvSpPr>
        <p:spPr>
          <a:xfrm>
            <a:off x="-609600" y="304800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ХЭЛЭЛЦҮҮЛЭГ</a:t>
            </a:r>
          </a:p>
        </p:txBody>
      </p:sp>
    </p:spTree>
    <p:extLst>
      <p:ext uri="{BB962C8B-B14F-4D97-AF65-F5344CB8AC3E}">
        <p14:creationId xmlns:p14="http://schemas.microsoft.com/office/powerpoint/2010/main" val="3434467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D2F6-9C9B-134C-B8A3-76C0AB5E7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28600"/>
            <a:ext cx="7773338" cy="1596177"/>
          </a:xfrm>
        </p:spPr>
        <p:txBody>
          <a:bodyPr>
            <a:normAutofit/>
          </a:bodyPr>
          <a:lstStyle/>
          <a:p>
            <a:pPr algn="l"/>
            <a:r>
              <a:rPr lang="mn-MN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ДҮГНЭЛТ</a:t>
            </a:r>
            <a:br>
              <a:rPr lang="mn-M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mn-M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mn-M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ED649-7893-3B42-AEEA-E156100C7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31" y="2590800"/>
            <a:ext cx="7773339" cy="34290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mn-MN" sz="2600" dirty="0">
                <a:latin typeface="Calibri" panose="020F0502020204030204" pitchFamily="34" charset="0"/>
                <a:cs typeface="Calibri" panose="020F0502020204030204" pitchFamily="34" charset="0"/>
              </a:rPr>
              <a:t>УХХХ-ын дүрс оношилгоонд КТ, СРТ, ПЭТ-КТ нь чухал байр суурийг эзэлдэг, ач холбогдол өндөртэй шинжилгээ.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mn-MN" sz="2600" dirty="0">
                <a:latin typeface="Calibri" panose="020F0502020204030204" pitchFamily="34" charset="0"/>
                <a:cs typeface="Calibri" panose="020F0502020204030204" pitchFamily="34" charset="0"/>
              </a:rPr>
              <a:t>КТ нь УХХХ-ын өвчний эмгэг жамтай холбоотой гидронефроз, тунгалгийн булчирхай, алсын үсэрхийлэлийн мэдээлэлийг хангалттай өгч чаддаг. </a:t>
            </a:r>
          </a:p>
          <a:p>
            <a:pPr algn="just"/>
            <a:r>
              <a:rPr lang="mn-MN" sz="2600" dirty="0">
                <a:latin typeface="Calibri" panose="020F0502020204030204" pitchFamily="34" charset="0"/>
                <a:cs typeface="Calibri" panose="020F0502020204030204" pitchFamily="34" charset="0"/>
              </a:rPr>
              <a:t>СРТ нь анхдагч хавдрын орчны зөөлөн эдийн тархалт буюу параметр, үтрээний нэвчилтийг 90% чадамжтай мэдээлдэг. </a:t>
            </a:r>
          </a:p>
          <a:p>
            <a:pPr algn="just"/>
            <a:r>
              <a:rPr lang="mn-MN" sz="2600" dirty="0">
                <a:latin typeface="Calibri" panose="020F0502020204030204" pitchFamily="34" charset="0"/>
                <a:cs typeface="Calibri" panose="020F0502020204030204" pitchFamily="34" charset="0"/>
              </a:rPr>
              <a:t>ПЭТ-КТ нь тунгалгийн булчирхайны мэдээлэлийг илүү нарийвчлалтай гаргадгаараа үе шат тогтооход ашиглагдаж байна. Энэхүү шинжилгээний мэдрэг чанар 85%, өвөрмөц чанар 95% байна.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[10] </a:t>
            </a:r>
          </a:p>
          <a:p>
            <a:pPr marL="0" indent="0" algn="just">
              <a:buNone/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2C27E0-02F7-2040-B325-89CE1DE4EAC3}"/>
              </a:ext>
            </a:extLst>
          </p:cNvPr>
          <p:cNvSpPr txBox="1">
            <a:spLocks/>
          </p:cNvSpPr>
          <p:nvPr/>
        </p:nvSpPr>
        <p:spPr>
          <a:xfrm>
            <a:off x="711200" y="457200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mn-M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mn-MN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mn-M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</a:t>
            </a:r>
            <a:r>
              <a:rPr lang="mn-MN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УХХХ-ын эмчилгээ, оношилгоонд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mn-MN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дүрс оношилгооны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</a:t>
            </a:r>
            <a:r>
              <a:rPr lang="mn-MN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ач холбогдол</a:t>
            </a:r>
            <a:endParaRPr lang="en-US" sz="1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8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テキスト ボックス 1"/>
          <p:cNvSpPr txBox="1">
            <a:spLocks noChangeArrowheads="1"/>
          </p:cNvSpPr>
          <p:nvPr/>
        </p:nvSpPr>
        <p:spPr bwMode="auto">
          <a:xfrm>
            <a:off x="1447800" y="609600"/>
            <a:ext cx="7198995" cy="78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400" b="1" cap="all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Умайн</a:t>
            </a:r>
            <a:r>
              <a:rPr lang="en-US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400" b="1" cap="all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хүзүүний</a:t>
            </a:r>
            <a:r>
              <a:rPr lang="en-US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400" b="1" cap="all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хорт</a:t>
            </a:r>
            <a:r>
              <a:rPr lang="en-US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400" b="1" cap="all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хавдрын</a:t>
            </a:r>
            <a:r>
              <a:rPr lang="en-US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400" b="1" cap="all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өвчлөл</a:t>
            </a:r>
            <a:r>
              <a:rPr lang="en-US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400" b="1" cap="all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ба</a:t>
            </a:r>
            <a:br>
              <a:rPr lang="en-US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n-US" sz="2400" b="1" cap="all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нас</a:t>
            </a:r>
            <a:r>
              <a:rPr lang="en-US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400" b="1" cap="all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баралт</a:t>
            </a:r>
            <a:r>
              <a:rPr lang="en-US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(</a:t>
            </a:r>
            <a:r>
              <a:rPr lang="en-US" sz="2400" b="1" cap="all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Дэлхийд</a:t>
            </a:r>
            <a:r>
              <a:rPr lang="en-US" sz="2400" b="1" cap="all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78F0EA-B971-48D6-B9E6-9954172D62B9}"/>
              </a:ext>
            </a:extLst>
          </p:cNvPr>
          <p:cNvSpPr/>
          <p:nvPr/>
        </p:nvSpPr>
        <p:spPr>
          <a:xfrm>
            <a:off x="497205" y="139816"/>
            <a:ext cx="7235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ҮНДЭСЛЭЛ</a:t>
            </a: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7053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F7B43-78AF-7D4B-B906-D3C2310FC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59930" y="3916578"/>
            <a:ext cx="3936270" cy="25749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AF1F99-0447-CC4A-843B-314377C2F236}"/>
              </a:ext>
            </a:extLst>
          </p:cNvPr>
          <p:cNvSpPr/>
          <p:nvPr/>
        </p:nvSpPr>
        <p:spPr>
          <a:xfrm>
            <a:off x="7086600" y="381000"/>
            <a:ext cx="2476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n-MN" dirty="0">
                <a:latin typeface="Calibri" panose="020F0502020204030204" pitchFamily="34" charset="0"/>
                <a:cs typeface="Calibri" panose="020F0502020204030204" pitchFamily="34" charset="0"/>
              </a:rPr>
              <a:t>Өвчлөл, нас баралтын 85% нь хөгжил буурай болон хөгжиж буй улс орнуудад тохиолдож байгаа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A04AA806-57AB-894B-B715-58139F23B6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4" t="8901" r="29137" b="6537"/>
          <a:stretch/>
        </p:blipFill>
        <p:spPr>
          <a:xfrm>
            <a:off x="6477000" y="1279703"/>
            <a:ext cx="2781065" cy="380893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2CDA41A-B15D-A449-87B5-99D52F6AC0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5" t="66620" r="37080" b="5923"/>
          <a:stretch/>
        </p:blipFill>
        <p:spPr>
          <a:xfrm>
            <a:off x="381000" y="838201"/>
            <a:ext cx="6477000" cy="3808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87099B-9ACF-4EA2-B874-4C67175AE490}"/>
              </a:ext>
            </a:extLst>
          </p:cNvPr>
          <p:cNvSpPr/>
          <p:nvPr/>
        </p:nvSpPr>
        <p:spPr>
          <a:xfrm>
            <a:off x="497205" y="139816"/>
            <a:ext cx="7235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ҮНДЭСЛЭЛ</a:t>
            </a: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11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8BDE255-D96B-9E40-A7B8-DF7DE5615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16150" y="2133600"/>
            <a:ext cx="6045200" cy="37782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49ACB2-85A7-C347-8682-2049D259A1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2000" r="46667" b="16666"/>
          <a:stretch/>
        </p:blipFill>
        <p:spPr>
          <a:xfrm>
            <a:off x="228600" y="1596177"/>
            <a:ext cx="3886200" cy="36616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0B63F9-B94C-9749-8C02-AFBC57897DB4}"/>
              </a:ext>
            </a:extLst>
          </p:cNvPr>
          <p:cNvSpPr/>
          <p:nvPr/>
        </p:nvSpPr>
        <p:spPr>
          <a:xfrm>
            <a:off x="990600" y="5562600"/>
            <a:ext cx="754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n-MN" dirty="0"/>
              <a:t>2010 онд эрт үе буюу I-II 42.5%, хожуу үе буюу III-IV үе нь 57.5%,</a:t>
            </a:r>
          </a:p>
          <a:p>
            <a:endParaRPr lang="mn-MN" dirty="0"/>
          </a:p>
          <a:p>
            <a:r>
              <a:rPr lang="mn-MN" dirty="0"/>
              <a:t>2019 онд 55.3%, 44.7% болж тус тус сайжирсан дүнтэй байна. [3. 4]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7B6621-92E1-0540-B372-28B4910EA784}"/>
              </a:ext>
            </a:extLst>
          </p:cNvPr>
          <p:cNvSpPr/>
          <p:nvPr/>
        </p:nvSpPr>
        <p:spPr>
          <a:xfrm>
            <a:off x="497205" y="139816"/>
            <a:ext cx="7235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ҮНДЭСЛЭЛ</a:t>
            </a: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324B2-23CA-A148-97C6-DED066DAB719}"/>
              </a:ext>
            </a:extLst>
          </p:cNvPr>
          <p:cNvSpPr/>
          <p:nvPr/>
        </p:nvSpPr>
        <p:spPr>
          <a:xfrm>
            <a:off x="1868805" y="548616"/>
            <a:ext cx="5787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Умайн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хүзүүний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хорт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хавдрын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өвчлөл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</a:t>
            </a:r>
            <a:b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Монгол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улсад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47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7B8C-F95F-4446-86EC-3C0A4B30B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72" y="624110"/>
            <a:ext cx="7284749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Судалгааны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ажлын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үндэслэл</a:t>
            </a: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УХХХ-ын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туяа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эмчилгээ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8D6280-6AD8-47A7-8155-8FBF1F96D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493041"/>
              </p:ext>
            </p:extLst>
          </p:nvPr>
        </p:nvGraphicFramePr>
        <p:xfrm>
          <a:off x="1346172" y="2222983"/>
          <a:ext cx="6740553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569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8E0A-9025-164E-8BAA-B1BB8B4F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400" y="304800"/>
            <a:ext cx="6629400" cy="838200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</a:t>
            </a:r>
            <a:r>
              <a:rPr lang="en-US" sz="22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ажлын</a:t>
            </a:r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үндэслэл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9D3A0-478A-D14E-B60B-DB09AC4A6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66800"/>
            <a:ext cx="7773339" cy="5810250"/>
          </a:xfrm>
        </p:spPr>
        <p:txBody>
          <a:bodyPr>
            <a:normAutofit/>
          </a:bodyPr>
          <a:lstStyle/>
          <a:p>
            <a:pPr algn="just"/>
            <a:r>
              <a:rPr lang="mn-MN" sz="1600" dirty="0">
                <a:latin typeface="Calibri" panose="020F0502020204030204" pitchFamily="34" charset="0"/>
                <a:cs typeface="Calibri" panose="020F0502020204030204" pitchFamily="34" charset="0"/>
              </a:rPr>
              <a:t>Туяа эмчилгээг УХХХ-ын нийт тохиолдлын 60-70%-д нь хийдэг</a:t>
            </a:r>
          </a:p>
          <a:p>
            <a:pPr marL="0" indent="0" algn="just">
              <a:buNone/>
            </a:pPr>
            <a:endParaRPr lang="mn-M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mn-MN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УХХХ-ын ХЭСЭГ ГАЗАРТАА ДААМЖИРСАН (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LOCALLY ADVANCED</a:t>
            </a:r>
            <a:r>
              <a:rPr lang="mn-MN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mn-MN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mn-MN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үе шатанд үндсэн эмчилгээ нь ТУЯА ЭМЧИЛГЭЭ болдог</a:t>
            </a:r>
            <a:br>
              <a:rPr lang="mn-MN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mn-MN" sz="16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туяа эмчилгээний зайнаас (ЗТЭ) болон умайн хөндийн дотор (ДТЭ) гэсэн 2 хэлбэрийг хослуулан хийх ба химийн эмчилгээг нэмж, зэрэгцүүлэн хавсардаг [16. 17] . </a:t>
            </a:r>
          </a:p>
          <a:p>
            <a:r>
              <a:rPr lang="mn-MN" sz="1600" dirty="0">
                <a:latin typeface="Calibri" panose="020F0502020204030204" pitchFamily="34" charset="0"/>
                <a:cs typeface="Calibri" panose="020F0502020204030204" pitchFamily="34" charset="0"/>
              </a:rPr>
              <a:t>Дараах зорилгоор туяа эмчилгээг мөн хийнэ</a:t>
            </a:r>
          </a:p>
          <a:p>
            <a:pPr algn="just">
              <a:buFont typeface="Wingdings" pitchFamily="2" charset="2"/>
              <a:buChar char="ü"/>
            </a:pPr>
            <a:r>
              <a:rPr lang="mn-MN" sz="1600" dirty="0">
                <a:latin typeface="Calibri" panose="020F0502020204030204" pitchFamily="34" charset="0"/>
                <a:cs typeface="Calibri" panose="020F0502020204030204" pitchFamily="34" charset="0"/>
              </a:rPr>
              <a:t>радикаль мэс заслын дараа дэмжих буюу адьювант зорилгоор</a:t>
            </a:r>
          </a:p>
          <a:p>
            <a:pPr algn="just">
              <a:buFont typeface="Wingdings" pitchFamily="2" charset="2"/>
              <a:buChar char="ü"/>
            </a:pPr>
            <a:r>
              <a:rPr lang="mn-MN" sz="1600" dirty="0">
                <a:latin typeface="Calibri" panose="020F0502020204030204" pitchFamily="34" charset="0"/>
                <a:cs typeface="Calibri" panose="020F0502020204030204" pitchFamily="34" charset="0"/>
              </a:rPr>
              <a:t>мэс засал хийх боломжгүй эрт үе шатанд радикаль зорилгоор дагнасан байдлаар [6, 8, 13].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Хөнгөвчлөх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зорилгоор</a:t>
            </a:r>
            <a:endParaRPr lang="mn-M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mn-MN" sz="1600" dirty="0">
                <a:latin typeface="Calibri" panose="020F0502020204030204" pitchFamily="34" charset="0"/>
                <a:cs typeface="Calibri" panose="020F0502020204030204" pitchFamily="34" charset="0"/>
              </a:rPr>
              <a:t>Туяа эмчилгээний тунг ГРЕЙ (ГР) ГЭЖ НЭГЖЭЭР ХЭМЖИНЭ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6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4B32D-EE7A-D64B-94D0-04199F400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5001" y="570954"/>
            <a:ext cx="7347188" cy="449689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0BA54D-16CA-7746-A886-D4D0A1E95860}"/>
              </a:ext>
            </a:extLst>
          </p:cNvPr>
          <p:cNvSpPr/>
          <p:nvPr/>
        </p:nvSpPr>
        <p:spPr>
          <a:xfrm>
            <a:off x="5741686" y="4403824"/>
            <a:ext cx="35052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Эдзүйн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төрлөөр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Хавтгай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эсийн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гаралтай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75% 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Булчирхайлаг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эсийн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25%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Тохиолдол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↑,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Алсын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үсэрхийлэл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↑,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Тавилан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↓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47BD1-A21E-D24F-A8CC-4FBF5E6F1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51779" r="33333" b="19466"/>
          <a:stretch/>
        </p:blipFill>
        <p:spPr>
          <a:xfrm>
            <a:off x="-228600" y="-838200"/>
            <a:ext cx="4570312" cy="25740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785BAB-3699-9F4E-82A4-8036147DFDD9}"/>
              </a:ext>
            </a:extLst>
          </p:cNvPr>
          <p:cNvSpPr/>
          <p:nvPr/>
        </p:nvSpPr>
        <p:spPr>
          <a:xfrm>
            <a:off x="92511" y="1015918"/>
            <a:ext cx="50890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Эмэгтэй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бэлэг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эрхтэний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хэвийн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анатоми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35565C-5A12-F84D-A5DF-A2CF99F011FE}"/>
              </a:ext>
            </a:extLst>
          </p:cNvPr>
          <p:cNvSpPr/>
          <p:nvPr/>
        </p:nvSpPr>
        <p:spPr>
          <a:xfrm>
            <a:off x="5087954" y="1051321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Умайн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хүзүүний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хорт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хавдар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B8F1AF-CD96-D448-9878-C351C1A9C775}"/>
              </a:ext>
            </a:extLst>
          </p:cNvPr>
          <p:cNvSpPr/>
          <p:nvPr/>
        </p:nvSpPr>
        <p:spPr>
          <a:xfrm>
            <a:off x="92511" y="4038600"/>
            <a:ext cx="56753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FIGO 2018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ангилал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IIB-IIIC1 Locally advanced stage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IIB Умайн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хүзүүнээс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хальж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умайн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их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бие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үтрээ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рүү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нэвчсэн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IIIA-B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Үтрээний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доод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1/3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рүү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нэвчсэн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Праметрийн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нэвчдэс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нь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аарцгийн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хананд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тулсан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Гидронефроз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үүссэн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IIIC1-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Аарцгийн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булчирхайд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үсэрхийлсэн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Давсаг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шулуун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гэдэсний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хана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руу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нэвчсэн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Аарцгийн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хөндийн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пара-аортын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булчирхайд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үсэрхийлсэн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B7C3F8-CEC3-F14A-AA39-1DC4D0198E66}"/>
              </a:ext>
            </a:extLst>
          </p:cNvPr>
          <p:cNvSpPr/>
          <p:nvPr/>
        </p:nvSpPr>
        <p:spPr>
          <a:xfrm>
            <a:off x="1583284" y="541179"/>
            <a:ext cx="7009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Умайн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хүзүүний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хорт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хавдрын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тархалт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үе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шат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B1610-4D6A-AD41-9449-B4D1144DF440}"/>
              </a:ext>
            </a:extLst>
          </p:cNvPr>
          <p:cNvSpPr/>
          <p:nvPr/>
        </p:nvSpPr>
        <p:spPr>
          <a:xfrm>
            <a:off x="497205" y="147386"/>
            <a:ext cx="7235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АЖЛЫН ҮНДЭСЛЭЛ</a:t>
            </a: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170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D094B-9A4B-F44E-876E-543E4A6E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1000"/>
            <a:ext cx="7957386" cy="994172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Судалгааны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ажлын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аргачлал</a:t>
            </a: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УХХХ-ын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IIB-IVA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үе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шатны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хавсарсан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эмчилгээний</a:t>
            </a:r>
            <a: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загварчлал</a:t>
            </a:r>
            <a:br>
              <a:rPr lang="en-US" sz="1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8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49189E-0B11-1C46-8D29-D1DF9240D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09800" y="1876822"/>
            <a:ext cx="3886200" cy="49700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607D82-88C8-DB40-A44D-CC419EA1030A}"/>
              </a:ext>
            </a:extLst>
          </p:cNvPr>
          <p:cNvSpPr/>
          <p:nvPr/>
        </p:nvSpPr>
        <p:spPr>
          <a:xfrm>
            <a:off x="4486692" y="141515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NCCN-2021, UpToDate,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Монгол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улсын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үндэсний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удирдамж-2020, ХСҮТ-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ийн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стандарт-2021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2372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18931</TotalTime>
  <Words>1479</Words>
  <Application>Microsoft Office PowerPoint</Application>
  <PresentationFormat>On-screen Show (4:3)</PresentationFormat>
  <Paragraphs>191</Paragraphs>
  <Slides>26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Times New Roman</vt:lpstr>
      <vt:lpstr>Wingdings</vt:lpstr>
      <vt:lpstr>Wingdings 3</vt:lpstr>
      <vt:lpstr>Wisp</vt:lpstr>
      <vt:lpstr>Image</vt:lpstr>
      <vt:lpstr>      УМАЙН ХҮЗҮҮНИЙ ХОРТ ХАВДРЫН  эзэлхүүн ба тунгийн харьцааг тооцож ДОТУУР ТУЯА ЭМЧИЛГЭЭгээр эмчлэх нь      </vt:lpstr>
      <vt:lpstr>PowerPoint Presentation</vt:lpstr>
      <vt:lpstr>PowerPoint Presentation</vt:lpstr>
      <vt:lpstr>PowerPoint Presentation</vt:lpstr>
      <vt:lpstr>PowerPoint Presentation</vt:lpstr>
      <vt:lpstr>Судалгааны ажлын үндэслэл                            УХХХ-ын туяа эмчилгээ</vt:lpstr>
      <vt:lpstr>Судалгааны ажлын үндэслэл                </vt:lpstr>
      <vt:lpstr>PowerPoint Presentation</vt:lpstr>
      <vt:lpstr>Судалгааны ажлын аргачлал            УХХХ-ын IIB-IVA үе шатны хавсарсан эмчилгээний загварчлал </vt:lpstr>
      <vt:lpstr>Судалгааны ажлын үндэслэл              УХХХ-ын Зайн туяа эмчилгээ</vt:lpstr>
      <vt:lpstr>Судалгааны ажлын үндэслэл                  Дотууур туяа эмчилгээний аргачлал </vt:lpstr>
      <vt:lpstr>PowerPoint Presentation</vt:lpstr>
      <vt:lpstr>Судалгааны ажлын хэрэглэгдэхүүн ба арга зүй </vt:lpstr>
      <vt:lpstr>Судалгааны ажлын хамрах хүрээ   </vt:lpstr>
      <vt:lpstr>Судалгааны ажлын Зорилго</vt:lpstr>
      <vt:lpstr>Судалгааны ажлын Зорилт </vt:lpstr>
      <vt:lpstr>Дотуур туяа эмчилгээний Рентген зурагт үндэслэсэн  Хоёр хэмжээст Манчейстер аргА (Уламжлалт арга) </vt:lpstr>
      <vt:lpstr>PowerPoint Presentation</vt:lpstr>
      <vt:lpstr>PowerPoint Presentation</vt:lpstr>
      <vt:lpstr>PowerPoint Presentation</vt:lpstr>
      <vt:lpstr>СУДАЛГААНЫ АЖЛЫН АРГАЧЛАЛ  КТ-ИЙН ГУРВАН ХЭМЖЭЭСТ ДҮРСЛЭЛД СУУРИЛСАН ДОТУУР ТУЯА ЭМЧИЛГЭЭГЭЭР Өндөр эрсДэлТЭЙ  ЭМНЭЛЗҮЙН эзлэхүүнИЙГ ТОДОРХОЙЛОХ УДИРДАМЖ  </vt:lpstr>
      <vt:lpstr>PowerPoint Presentation</vt:lpstr>
      <vt:lpstr>PowerPoint Presentation</vt:lpstr>
      <vt:lpstr>СУДАЛГААНЫ АЖЛЫН ҮР ДҮН</vt:lpstr>
      <vt:lpstr>PowerPoint Presentation</vt:lpstr>
      <vt:lpstr>СУДАЛГААНЫ АЖЛЫН ДҮГНЭЛТ                   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ТАРХИНЫ БУГЛАА БОЛОН УЙЛАНХАЙТ ЭСВЭЛ ҮХЖИЛТ ХАВДРЫН СОРОНЗОН РЕЗОНАНСТ ТОМОГРАФИЙН ШИНЖҮҮДИЙГ ТОДОРХОЙЛОХ НЬ</dc:title>
  <dc:creator>HP</dc:creator>
  <cp:lastModifiedBy>Gundalai Batkhuu</cp:lastModifiedBy>
  <cp:revision>610</cp:revision>
  <dcterms:created xsi:type="dcterms:W3CDTF">2020-11-25T02:09:03Z</dcterms:created>
  <dcterms:modified xsi:type="dcterms:W3CDTF">2021-12-12T14:12:28Z</dcterms:modified>
</cp:coreProperties>
</file>